
<file path=[Content_Types].xml><?xml version="1.0" encoding="utf-8"?>
<Types xmlns="http://schemas.openxmlformats.org/package/2006/content-types">
  <Override PartName="/ppt/slides/slide14.xml" ContentType="application/vnd.openxmlformats-officedocument.presentationml.slide+xml"/>
  <Override PartName="/ppt/slideLayouts/slideLayout8.xml" ContentType="application/vnd.openxmlformats-officedocument.presentationml.slideLayout+xml"/>
  <Override PartName="/ppt/slides/slide52.xml" ContentType="application/vnd.openxmlformats-officedocument.presentationml.slide+xml"/>
  <Override PartName="/ppt/slides/slide49.xml" ContentType="application/vnd.openxmlformats-officedocument.presentationml.slide+xml"/>
  <Override PartName="/ppt/slides/slide68.xml" ContentType="application/vnd.openxmlformats-officedocument.presentationml.slide+xml"/>
  <Override PartName="/ppt/tags/tag1.xml" ContentType="application/vnd.openxmlformats-officedocument.presentationml.tags+xml"/>
  <Override PartName="/ppt/slides/slide33.xml" ContentType="application/vnd.openxmlformats-officedocument.presentationml.slide+xml"/>
  <Default Extension="bin" ContentType="application/vnd.openxmlformats-officedocument.presentationml.printerSettings"/>
  <Override PartName="/ppt/notesSlides/notesSlide13.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slides/slide75.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slides/slide80.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diagrams/layout1.xml" ContentType="application/vnd.openxmlformats-officedocument.drawingml.diagramLayout+xml"/>
  <Override PartName="/ppt/notesSlides/notesSlide17.xml" ContentType="application/vnd.openxmlformats-officedocument.presentationml.notesSlide+xml"/>
  <Override PartName="/ppt/notesSlides/notesSlide6.xml" ContentType="application/vnd.openxmlformats-officedocument.presentationml.notesSlide+xml"/>
  <Override PartName="/ppt/diagrams/quickStyle1.xml" ContentType="application/vnd.openxmlformats-officedocument.drawingml.diagramStyle+xml"/>
  <Override PartName="/ppt/slides/slide79.xml" ContentType="application/vnd.openxmlformats-officedocument.presentationml.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slides/slide65.xml" ContentType="application/vnd.openxmlformats-officedocument.presentationml.slide+xml"/>
  <Override PartName="/ppt/slides/slide84.xml" ContentType="application/vnd.openxmlformats-officedocument.presentationml.slide+xml"/>
  <Override PartName="/ppt/slides/slide46.xml" ContentType="application/vnd.openxmlformats-officedocument.presentationml.slide+xml"/>
  <Override PartName="/ppt/notesSlides/notesSlide8.xml" ContentType="application/vnd.openxmlformats-officedocument.presentationml.notesSlide+xml"/>
  <Override PartName="/ppt/notesSlides/notesSlide22.xml" ContentType="application/vnd.openxmlformats-officedocument.presentationml.notesSlide+xml"/>
  <Override PartName="/ppt/slides/slide70.xml" ContentType="application/vnd.openxmlformats-officedocument.presentationml.slide+xml"/>
  <Override PartName="/ppt/notesSlides/notesSlide26.xml" ContentType="application/vnd.openxmlformats-officedocument.presentationml.notes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53.xml" ContentType="application/vnd.openxmlformats-officedocument.presentationml.slide+xml"/>
  <Override PartName="/ppt/slides/slide15.xml" ContentType="application/vnd.openxmlformats-officedocument.presentationml.slide+xml"/>
  <Override PartName="/ppt/slides/slide69.xml" ContentType="application/vnd.openxmlformats-officedocument.presentationml.slide+xml"/>
  <Override PartName="/ppt/tags/tag2.xml" ContentType="application/vnd.openxmlformats-officedocument.presentationml.tags+xml"/>
  <Override PartName="/ppt/slides/slide72.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slides/slide81.xml" ContentType="application/vnd.openxmlformats-officedocument.presentationml.slide+xml"/>
  <Override PartName="/ppt/handoutMasters/handoutMaster1.xml" ContentType="application/vnd.openxmlformats-officedocument.presentationml.handoutMaster+xml"/>
  <Override PartName="/ppt/theme/theme2.xml" ContentType="application/vnd.openxmlformats-officedocument.theme+xml"/>
  <Override PartName="/ppt/slideLayouts/slideLayout11.xml" ContentType="application/vnd.openxmlformats-officedocument.presentationml.slideLayout+xml"/>
  <Override PartName="/ppt/notesSlides/notesSlide18.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notesSlides/notesSlide23.xml" ContentType="application/vnd.openxmlformats-officedocument.presentationml.notesSlide+xml"/>
  <Override PartName="/ppt/slides/slide8.xml" ContentType="application/vnd.openxmlformats-officedocument.presentationml.slide+xml"/>
  <Override PartName="/ppt/slideLayouts/slideLayout6.xml" ContentType="application/vnd.openxmlformats-officedocument.presentationml.slideLayout+xml"/>
  <Override PartName="/ppt/slides/slide12.xml" ContentType="application/vnd.openxmlformats-officedocument.presentationml.slide+xml"/>
  <Override PartName="/ppt/slides/slide28.xml" ContentType="application/vnd.openxmlformats-officedocument.presentationml.slide+xml"/>
  <Override PartName="/ppt/slides/slide50.xml" ContentType="application/vnd.openxmlformats-officedocument.presentationml.slide+xml"/>
  <Override PartName="/ppt/slides/slide66.xml" ContentType="application/vnd.openxmlformats-officedocument.presentationml.slide+xml"/>
  <Override PartName="/ppt/slides/slide85.xml" ContentType="application/vnd.openxmlformats-officedocument.presentationml.slide+xml"/>
  <Override PartName="/ppt/slides/slide47.xml" ContentType="application/vnd.openxmlformats-officedocument.presentationml.slide+xml"/>
  <Override PartName="/ppt/slides/slide31.xml" ContentType="application/vnd.openxmlformats-officedocument.presentationml.slide+xml"/>
  <Override PartName="/ppt/notesSlides/notesSlide9.xml" ContentType="application/vnd.openxmlformats-officedocument.presentationml.notesSlide+xml"/>
  <Override PartName="/ppt/slides/slide71.xml" ContentType="application/vnd.openxmlformats-officedocument.presentationml.slide+xml"/>
  <Default Extension="emf" ContentType="image/x-emf"/>
  <Override PartName="/ppt/notesSlides/notesSlide11.xml" ContentType="application/vnd.openxmlformats-officedocument.presentationml.notesSlide+xml"/>
  <Default Extension="rels" ContentType="application/vnd.openxmlformats-package.relationships+xml"/>
  <Override PartName="/ppt/notesSlides/notesSlide27.xml" ContentType="application/vnd.openxmlformats-officedocument.presentationml.notesSlide+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73.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40.xml" ContentType="application/vnd.openxmlformats-officedocument.presentationml.slide+xml"/>
  <Override PartName="/ppt/diagrams/drawing1.xml" ContentType="application/vnd.ms-office.drawingml.diagramDrawing+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slides/slide58.xml" ContentType="application/vnd.openxmlformats-officedocument.presentationml.slide+xml"/>
  <Override PartName="/ppt/slides/slide77.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Override PartName="/ppt/theme/theme3.xml" ContentType="application/vnd.openxmlformats-officedocument.theme+xml"/>
  <Override PartName="/ppt/slides/slide82.xml" ContentType="application/vnd.openxmlformats-officedocument.presentationml.slide+xml"/>
  <Override PartName="/ppt/slides/slide63.xml" ContentType="application/vnd.openxmlformats-officedocument.presentationml.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s/slide51.xml" ContentType="application/vnd.openxmlformats-officedocument.presentationml.slide+xml"/>
  <Override PartName="/ppt/slides/slide67.xml" ContentType="application/vnd.openxmlformats-officedocument.presentationml.slide+xml"/>
  <Override PartName="/ppt/slides/slide48.xml" ContentType="application/vnd.openxmlformats-officedocument.presentationml.slide+xml"/>
  <Override PartName="/ppt/slides/slide32.xml" ContentType="application/vnd.openxmlformats-officedocument.presentationml.slide+xml"/>
  <Override PartName="/ppt/slideLayouts/slideLayout7.xml" ContentType="application/vnd.openxmlformats-officedocument.presentationml.slideLayout+xml"/>
  <Override PartName="/ppt/viewProps.xml" ContentType="application/vnd.openxmlformats-officedocument.presentationml.viewProps+xml"/>
  <Override PartName="/ppt/slides/slide29.xml" ContentType="application/vnd.openxmlformats-officedocument.presentationml.slide+xml"/>
  <Override PartName="/ppt/slides/slide86.xml" ContentType="application/vnd.openxmlformats-officedocument.presentationml.slide+xml"/>
  <Override PartName="/ppt/diagrams/colors1.xml" ContentType="application/vnd.openxmlformats-officedocument.drawingml.diagramColors+xml"/>
  <Override PartName="/ppt/notesSlides/notesSlide10.xml" ContentType="application/vnd.openxmlformats-officedocument.presentationml.notesSlide+xml"/>
  <Override PartName="/ppt/notesMasters/notesMaster1.xml" ContentType="application/vnd.openxmlformats-officedocument.presentationml.notesMaster+xml"/>
  <Override PartName="/docProps/app.xml" ContentType="application/vnd.openxmlformats-officedocument.extended-properties+xml"/>
  <Override PartName="/ppt/notesSlides/notesSlide12.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slides/slide74.xml" ContentType="application/vnd.openxmlformats-officedocument.presentationml.slide+xml"/>
  <Override PartName="/ppt/slides/slide2.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slides/slide59.xml" ContentType="application/vnd.openxmlformats-officedocument.presentationml.slide+xml"/>
  <Override PartName="/ppt/slides/slide78.xml" ContentType="application/vnd.openxmlformats-officedocument.presentationml.slide+xml"/>
  <Override PartName="/ppt/slides/slide6.xml" ContentType="application/vnd.openxmlformats-officedocument.presentationml.slide+xml"/>
  <Override PartName="/ppt/slideLayouts/slideLayout4.xml" ContentType="application/vnd.openxmlformats-officedocument.presentationml.slideLayout+xml"/>
  <Override PartName="/ppt/slides/slide10.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slides/slide64.xml" ContentType="application/vnd.openxmlformats-officedocument.presentationml.slide+xml"/>
  <Override PartName="/ppt/slides/slide83.xml" ContentType="application/vnd.openxmlformats-officedocument.presentationml.slide+xml"/>
  <Override PartName="/ppt/notesSlides/notesSlide21.xml" ContentType="application/vnd.openxmlformats-officedocument.presentationml.notesSlide+xml"/>
  <Default Extension="png" ContentType="image/png"/>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autoCompressPictures="0">
  <p:sldMasterIdLst>
    <p:sldMasterId id="2147483684" r:id="rId1"/>
  </p:sldMasterIdLst>
  <p:notesMasterIdLst>
    <p:notesMasterId r:id="rId88"/>
  </p:notesMasterIdLst>
  <p:handoutMasterIdLst>
    <p:handoutMasterId r:id="rId89"/>
  </p:handoutMasterIdLst>
  <p:sldIdLst>
    <p:sldId id="975" r:id="rId2"/>
    <p:sldId id="946" r:id="rId3"/>
    <p:sldId id="789" r:id="rId4"/>
    <p:sldId id="1111" r:id="rId5"/>
    <p:sldId id="877" r:id="rId6"/>
    <p:sldId id="384" r:id="rId7"/>
    <p:sldId id="385" r:id="rId8"/>
    <p:sldId id="522" r:id="rId9"/>
    <p:sldId id="845" r:id="rId10"/>
    <p:sldId id="847" r:id="rId11"/>
    <p:sldId id="853" r:id="rId12"/>
    <p:sldId id="851" r:id="rId13"/>
    <p:sldId id="852" r:id="rId14"/>
    <p:sldId id="982" r:id="rId15"/>
    <p:sldId id="990" r:id="rId16"/>
    <p:sldId id="1073" r:id="rId17"/>
    <p:sldId id="1074" r:id="rId18"/>
    <p:sldId id="942" r:id="rId19"/>
    <p:sldId id="883" r:id="rId20"/>
    <p:sldId id="882" r:id="rId21"/>
    <p:sldId id="976" r:id="rId22"/>
    <p:sldId id="891" r:id="rId23"/>
    <p:sldId id="893" r:id="rId24"/>
    <p:sldId id="894" r:id="rId25"/>
    <p:sldId id="879" r:id="rId26"/>
    <p:sldId id="880" r:id="rId27"/>
    <p:sldId id="881" r:id="rId28"/>
    <p:sldId id="902" r:id="rId29"/>
    <p:sldId id="904" r:id="rId30"/>
    <p:sldId id="906" r:id="rId31"/>
    <p:sldId id="908" r:id="rId32"/>
    <p:sldId id="909" r:id="rId33"/>
    <p:sldId id="917" r:id="rId34"/>
    <p:sldId id="918" r:id="rId35"/>
    <p:sldId id="920" r:id="rId36"/>
    <p:sldId id="921" r:id="rId37"/>
    <p:sldId id="922" r:id="rId38"/>
    <p:sldId id="923" r:id="rId39"/>
    <p:sldId id="924" r:id="rId40"/>
    <p:sldId id="927" r:id="rId41"/>
    <p:sldId id="929" r:id="rId42"/>
    <p:sldId id="930" r:id="rId43"/>
    <p:sldId id="935" r:id="rId44"/>
    <p:sldId id="1029" r:id="rId45"/>
    <p:sldId id="901" r:id="rId46"/>
    <p:sldId id="856" r:id="rId47"/>
    <p:sldId id="859" r:id="rId48"/>
    <p:sldId id="1030" r:id="rId49"/>
    <p:sldId id="993" r:id="rId50"/>
    <p:sldId id="997" r:id="rId51"/>
    <p:sldId id="854" r:id="rId52"/>
    <p:sldId id="855" r:id="rId53"/>
    <p:sldId id="987" r:id="rId54"/>
    <p:sldId id="988" r:id="rId55"/>
    <p:sldId id="1023" r:id="rId56"/>
    <p:sldId id="1024" r:id="rId57"/>
    <p:sldId id="1025" r:id="rId58"/>
    <p:sldId id="1045" r:id="rId59"/>
    <p:sldId id="1046" r:id="rId60"/>
    <p:sldId id="1047" r:id="rId61"/>
    <p:sldId id="1020" r:id="rId62"/>
    <p:sldId id="1026" r:id="rId63"/>
    <p:sldId id="1048" r:id="rId64"/>
    <p:sldId id="1022" r:id="rId65"/>
    <p:sldId id="992" r:id="rId66"/>
    <p:sldId id="1031" r:id="rId67"/>
    <p:sldId id="1112" r:id="rId68"/>
    <p:sldId id="1008" r:id="rId69"/>
    <p:sldId id="1009" r:id="rId70"/>
    <p:sldId id="1010" r:id="rId71"/>
    <p:sldId id="1011" r:id="rId72"/>
    <p:sldId id="1012" r:id="rId73"/>
    <p:sldId id="1027" r:id="rId74"/>
    <p:sldId id="1032" r:id="rId75"/>
    <p:sldId id="838" r:id="rId76"/>
    <p:sldId id="431" r:id="rId77"/>
    <p:sldId id="985" r:id="rId78"/>
    <p:sldId id="989" r:id="rId79"/>
    <p:sldId id="1049" r:id="rId80"/>
    <p:sldId id="1050" r:id="rId81"/>
    <p:sldId id="1051" r:id="rId82"/>
    <p:sldId id="1066" r:id="rId83"/>
    <p:sldId id="1063" r:id="rId84"/>
    <p:sldId id="1065" r:id="rId85"/>
    <p:sldId id="1052" r:id="rId86"/>
    <p:sldId id="1053" r:id="rId8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4" clrMode="bw" frameSlides="1"/>
  <p:clrMru>
    <a:srgbClr val="FFE61A"/>
  </p:clrMru>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snapToGrid="0" snapToObjects="1">
      <p:cViewPr varScale="1">
        <p:scale>
          <a:sx n="117" d="100"/>
          <a:sy n="117" d="100"/>
        </p:scale>
        <p:origin x="-640"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9336"/>
    </p:cViewPr>
  </p:sorterViewPr>
  <p:gridSpacing cx="78028800" cy="780288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printerSettings" Target="printerSettings/printerSettings1.bin"/><Relationship Id="rId91" Type="http://schemas.openxmlformats.org/officeDocument/2006/relationships/presProps" Target="presProps.xml"/><Relationship Id="rId92" Type="http://schemas.openxmlformats.org/officeDocument/2006/relationships/viewProps" Target="viewProps.xml"/><Relationship Id="rId93" Type="http://schemas.openxmlformats.org/officeDocument/2006/relationships/theme" Target="theme/theme1.xml"/><Relationship Id="rId94"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notesMaster" Target="notesMasters/notesMaster1.xml"/><Relationship Id="rId8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9BD8EA-E59A-4BEA-8355-7F1579E9582A}" type="doc">
      <dgm:prSet loTypeId="urn:microsoft.com/office/officeart/2008/layout/AlternatingHexagons" loCatId="list" qsTypeId="urn:microsoft.com/office/officeart/2005/8/quickstyle/simple1" qsCatId="simple" csTypeId="urn:microsoft.com/office/officeart/2005/8/colors/accent1_3" csCatId="accent1" phldr="1"/>
      <dgm:spPr/>
      <dgm:t>
        <a:bodyPr/>
        <a:lstStyle/>
        <a:p>
          <a:endParaRPr lang="en-US"/>
        </a:p>
      </dgm:t>
    </dgm:pt>
    <dgm:pt modelId="{79244746-FCD9-4876-BBB3-D2B1AED00AC7}">
      <dgm:prSet phldrT="[Text]" custT="1"/>
      <dgm:spPr/>
      <dgm:t>
        <a:bodyPr/>
        <a:lstStyle/>
        <a:p>
          <a:r>
            <a:rPr lang="en-US" sz="1600" dirty="0" smtClean="0">
              <a:solidFill>
                <a:srgbClr val="000000"/>
              </a:solidFill>
            </a:rPr>
            <a:t>Asking and responding to questions</a:t>
          </a:r>
          <a:endParaRPr lang="en-US" sz="1600" dirty="0">
            <a:solidFill>
              <a:srgbClr val="000000"/>
            </a:solidFill>
          </a:endParaRPr>
        </a:p>
      </dgm:t>
    </dgm:pt>
    <dgm:pt modelId="{9D2AF930-983B-41CC-8154-3ABBCAE0110C}" type="parTrans" cxnId="{3B874509-A45B-4318-BB8D-2B77181D4393}">
      <dgm:prSet/>
      <dgm:spPr/>
      <dgm:t>
        <a:bodyPr/>
        <a:lstStyle/>
        <a:p>
          <a:endParaRPr lang="en-US"/>
        </a:p>
      </dgm:t>
    </dgm:pt>
    <dgm:pt modelId="{6615B05C-08B3-49CF-A9F8-5F81973992C1}" type="sibTrans" cxnId="{3B874509-A45B-4318-BB8D-2B77181D4393}">
      <dgm:prSet custT="1"/>
      <dgm:spPr/>
      <dgm:t>
        <a:bodyPr/>
        <a:lstStyle/>
        <a:p>
          <a:r>
            <a:rPr lang="en-US" sz="1600" dirty="0" smtClean="0">
              <a:solidFill>
                <a:srgbClr val="000000"/>
              </a:solidFill>
            </a:rPr>
            <a:t>Expressing hopes,  dreams, future plans</a:t>
          </a:r>
          <a:endParaRPr lang="en-US" sz="1600" dirty="0">
            <a:solidFill>
              <a:srgbClr val="000000"/>
            </a:solidFill>
          </a:endParaRPr>
        </a:p>
      </dgm:t>
    </dgm:pt>
    <dgm:pt modelId="{5CC377CE-6EFB-4039-A785-D9EBEFD53B5C}">
      <dgm:prSet phldrT="[Text]" custT="1"/>
      <dgm:spPr/>
      <dgm:t>
        <a:bodyPr/>
        <a:lstStyle/>
        <a:p>
          <a:r>
            <a:rPr lang="en-US" sz="1600" dirty="0" smtClean="0"/>
            <a:t>Maintaining a conversation in person &amp; virtually</a:t>
          </a:r>
          <a:endParaRPr lang="en-US" sz="1600" dirty="0"/>
        </a:p>
      </dgm:t>
    </dgm:pt>
    <dgm:pt modelId="{E37BAA8E-7162-46BE-AA72-37074D5624A7}" type="parTrans" cxnId="{88FE4029-231E-4BD5-AC62-5B1878C76922}">
      <dgm:prSet/>
      <dgm:spPr/>
      <dgm:t>
        <a:bodyPr/>
        <a:lstStyle/>
        <a:p>
          <a:endParaRPr lang="en-US"/>
        </a:p>
      </dgm:t>
    </dgm:pt>
    <dgm:pt modelId="{C0674C9A-ED1F-4B88-9E2E-05B18C21B7DB}" type="sibTrans" cxnId="{88FE4029-231E-4BD5-AC62-5B1878C76922}">
      <dgm:prSet/>
      <dgm:spPr/>
      <dgm:t>
        <a:bodyPr/>
        <a:lstStyle/>
        <a:p>
          <a:endParaRPr lang="en-US"/>
        </a:p>
      </dgm:t>
    </dgm:pt>
    <dgm:pt modelId="{A08ED80C-EAED-499A-88A6-F65F761EE64A}">
      <dgm:prSet phldrT="[Text]" custT="1"/>
      <dgm:spPr/>
      <dgm:t>
        <a:bodyPr/>
        <a:lstStyle/>
        <a:p>
          <a:r>
            <a:rPr lang="en-US" sz="1600" dirty="0" smtClean="0">
              <a:solidFill>
                <a:srgbClr val="000000"/>
              </a:solidFill>
            </a:rPr>
            <a:t>Describing people, places, things, how and how well</a:t>
          </a:r>
          <a:endParaRPr lang="en-US" sz="1600" dirty="0">
            <a:solidFill>
              <a:srgbClr val="000000"/>
            </a:solidFill>
          </a:endParaRPr>
        </a:p>
      </dgm:t>
    </dgm:pt>
    <dgm:pt modelId="{13F6696C-4A34-47E7-B956-928ADD8E9B13}" type="parTrans" cxnId="{FAF2BEA9-8686-4F46-9E67-F02F6111FD4A}">
      <dgm:prSet/>
      <dgm:spPr/>
      <dgm:t>
        <a:bodyPr/>
        <a:lstStyle/>
        <a:p>
          <a:endParaRPr lang="en-US"/>
        </a:p>
      </dgm:t>
    </dgm:pt>
    <dgm:pt modelId="{7C6246DC-850F-455F-B770-853645EACAC6}" type="sibTrans" cxnId="{FAF2BEA9-8686-4F46-9E67-F02F6111FD4A}">
      <dgm:prSet custT="1"/>
      <dgm:spPr/>
      <dgm:t>
        <a:bodyPr/>
        <a:lstStyle/>
        <a:p>
          <a:r>
            <a:rPr lang="en-US" sz="1600" b="0" dirty="0" smtClean="0">
              <a:solidFill>
                <a:srgbClr val="000000"/>
              </a:solidFill>
            </a:rPr>
            <a:t>Expressing feelings and emotions</a:t>
          </a:r>
          <a:endParaRPr lang="en-US" sz="1600" b="0" dirty="0">
            <a:solidFill>
              <a:srgbClr val="000000"/>
            </a:solidFill>
          </a:endParaRPr>
        </a:p>
      </dgm:t>
    </dgm:pt>
    <dgm:pt modelId="{D47FD8D2-D7D5-42D0-B337-A4C53F69676E}">
      <dgm:prSet phldrT="[Text]" custT="1"/>
      <dgm:spPr/>
      <dgm:t>
        <a:bodyPr/>
        <a:lstStyle/>
        <a:p>
          <a:r>
            <a:rPr lang="en-US" sz="1600" dirty="0" smtClean="0"/>
            <a:t>Presenting information orally for an audience</a:t>
          </a:r>
          <a:endParaRPr lang="en-US" sz="1600" dirty="0"/>
        </a:p>
      </dgm:t>
    </dgm:pt>
    <dgm:pt modelId="{8677EC01-B04C-449C-B0B6-B6F3F033B858}" type="parTrans" cxnId="{F227CD7F-0BF6-4C74-A66E-59436D64F0C2}">
      <dgm:prSet/>
      <dgm:spPr/>
      <dgm:t>
        <a:bodyPr/>
        <a:lstStyle/>
        <a:p>
          <a:endParaRPr lang="en-US"/>
        </a:p>
      </dgm:t>
    </dgm:pt>
    <dgm:pt modelId="{7A68748C-566A-4F04-B6B1-65FC373D6A5F}" type="sibTrans" cxnId="{F227CD7F-0BF6-4C74-A66E-59436D64F0C2}">
      <dgm:prSet/>
      <dgm:spPr/>
      <dgm:t>
        <a:bodyPr/>
        <a:lstStyle/>
        <a:p>
          <a:endParaRPr lang="en-US"/>
        </a:p>
      </dgm:t>
    </dgm:pt>
    <dgm:pt modelId="{3F4D223E-B80D-4F37-AC2A-11D857B622F7}">
      <dgm:prSet phldrT="[Text]" custT="1"/>
      <dgm:spPr/>
      <dgm:t>
        <a:bodyPr/>
        <a:lstStyle/>
        <a:p>
          <a:r>
            <a:rPr lang="en-US" sz="1600" dirty="0" smtClean="0">
              <a:solidFill>
                <a:srgbClr val="000000"/>
              </a:solidFill>
            </a:rPr>
            <a:t>Expressing</a:t>
          </a:r>
          <a:r>
            <a:rPr lang="en-US" sz="1400" dirty="0" smtClean="0"/>
            <a:t> </a:t>
          </a:r>
          <a:r>
            <a:rPr lang="en-US" sz="1600" dirty="0" smtClean="0">
              <a:solidFill>
                <a:srgbClr val="000000"/>
              </a:solidFill>
            </a:rPr>
            <a:t>preferences and opinions</a:t>
          </a:r>
          <a:endParaRPr lang="en-US" sz="1600" dirty="0">
            <a:solidFill>
              <a:srgbClr val="000000"/>
            </a:solidFill>
          </a:endParaRPr>
        </a:p>
      </dgm:t>
    </dgm:pt>
    <dgm:pt modelId="{FECBB48B-073A-4A2D-8D72-D004555ADFB5}" type="parTrans" cxnId="{5CFB34AE-0773-4930-BA18-FA6E715A88E1}">
      <dgm:prSet/>
      <dgm:spPr/>
      <dgm:t>
        <a:bodyPr/>
        <a:lstStyle/>
        <a:p>
          <a:endParaRPr lang="en-US"/>
        </a:p>
      </dgm:t>
    </dgm:pt>
    <dgm:pt modelId="{35687139-7F32-40F5-A275-0AAAAF91F904}" type="sibTrans" cxnId="{5CFB34AE-0773-4930-BA18-FA6E715A88E1}">
      <dgm:prSet custT="1"/>
      <dgm:spPr/>
      <dgm:t>
        <a:bodyPr/>
        <a:lstStyle/>
        <a:p>
          <a:r>
            <a:rPr lang="en-US" sz="1600" dirty="0" smtClean="0">
              <a:solidFill>
                <a:schemeClr val="tx1"/>
              </a:solidFill>
            </a:rPr>
            <a:t>Telling and retelling stories; sequencing</a:t>
          </a:r>
          <a:endParaRPr lang="en-US" sz="1600" dirty="0">
            <a:solidFill>
              <a:schemeClr val="tx1"/>
            </a:solidFill>
          </a:endParaRPr>
        </a:p>
      </dgm:t>
    </dgm:pt>
    <dgm:pt modelId="{C7F0EA2C-66D8-4C4E-8D87-46631D5B1B38}">
      <dgm:prSet phldrT="[Text]" custT="1"/>
      <dgm:spPr/>
      <dgm:t>
        <a:bodyPr/>
        <a:lstStyle/>
        <a:p>
          <a:r>
            <a:rPr lang="en-US" sz="1600" dirty="0" smtClean="0"/>
            <a:t>Interpreting   authentic oral, written, visual  texts</a:t>
          </a:r>
          <a:endParaRPr lang="en-US" sz="1600" dirty="0"/>
        </a:p>
      </dgm:t>
    </dgm:pt>
    <dgm:pt modelId="{35F23305-9238-4F65-A0E0-2ADAB454A346}" type="parTrans" cxnId="{B015BC48-B10A-4CAD-973E-B2A5D66BAB01}">
      <dgm:prSet/>
      <dgm:spPr/>
      <dgm:t>
        <a:bodyPr/>
        <a:lstStyle/>
        <a:p>
          <a:endParaRPr lang="en-US"/>
        </a:p>
      </dgm:t>
    </dgm:pt>
    <dgm:pt modelId="{D60166A6-2A39-45BD-9C69-AD5AD8E8F8F1}" type="sibTrans" cxnId="{B015BC48-B10A-4CAD-973E-B2A5D66BAB01}">
      <dgm:prSet/>
      <dgm:spPr/>
      <dgm:t>
        <a:bodyPr/>
        <a:lstStyle/>
        <a:p>
          <a:endParaRPr lang="en-US"/>
        </a:p>
      </dgm:t>
    </dgm:pt>
    <dgm:pt modelId="{29469A0B-1C90-4C7D-A004-9F96FB4F14D3}">
      <dgm:prSet phldrT="[Text]"/>
      <dgm:spPr/>
      <dgm:t>
        <a:bodyPr/>
        <a:lstStyle/>
        <a:p>
          <a:endParaRPr lang="en-US" sz="1400" dirty="0"/>
        </a:p>
      </dgm:t>
    </dgm:pt>
    <dgm:pt modelId="{4B1C510B-3FA4-4599-BA57-C95DE4E98389}" type="parTrans" cxnId="{67F791BA-0A3F-4EAC-9C20-79A1C1A28AD7}">
      <dgm:prSet/>
      <dgm:spPr/>
      <dgm:t>
        <a:bodyPr/>
        <a:lstStyle/>
        <a:p>
          <a:endParaRPr lang="en-US"/>
        </a:p>
      </dgm:t>
    </dgm:pt>
    <dgm:pt modelId="{8B07ED4F-1E4A-4860-9B11-F13E8254FF75}" type="sibTrans" cxnId="{67F791BA-0A3F-4EAC-9C20-79A1C1A28AD7}">
      <dgm:prSet/>
      <dgm:spPr/>
      <dgm:t>
        <a:bodyPr/>
        <a:lstStyle/>
        <a:p>
          <a:endParaRPr lang="en-US"/>
        </a:p>
      </dgm:t>
    </dgm:pt>
    <dgm:pt modelId="{53594CD4-0FF4-42B8-AA20-17E2F9770048}" type="pres">
      <dgm:prSet presAssocID="{7C9BD8EA-E59A-4BEA-8355-7F1579E9582A}" presName="Name0" presStyleCnt="0">
        <dgm:presLayoutVars>
          <dgm:chMax/>
          <dgm:chPref/>
          <dgm:dir/>
          <dgm:animLvl val="lvl"/>
        </dgm:presLayoutVars>
      </dgm:prSet>
      <dgm:spPr/>
      <dgm:t>
        <a:bodyPr/>
        <a:lstStyle/>
        <a:p>
          <a:endParaRPr lang="en-US"/>
        </a:p>
      </dgm:t>
    </dgm:pt>
    <dgm:pt modelId="{3FC113A7-E9D4-4D18-AC37-ABC77A115756}" type="pres">
      <dgm:prSet presAssocID="{79244746-FCD9-4876-BBB3-D2B1AED00AC7}" presName="composite" presStyleCnt="0"/>
      <dgm:spPr/>
      <dgm:t>
        <a:bodyPr/>
        <a:lstStyle/>
        <a:p>
          <a:endParaRPr lang="en-US"/>
        </a:p>
      </dgm:t>
    </dgm:pt>
    <dgm:pt modelId="{F18B445D-5960-4905-9291-C4C38AC6A41E}" type="pres">
      <dgm:prSet presAssocID="{79244746-FCD9-4876-BBB3-D2B1AED00AC7}" presName="Parent1" presStyleLbl="node1" presStyleIdx="0" presStyleCnt="6" custScaleX="119228">
        <dgm:presLayoutVars>
          <dgm:chMax val="1"/>
          <dgm:chPref val="1"/>
          <dgm:bulletEnabled val="1"/>
        </dgm:presLayoutVars>
      </dgm:prSet>
      <dgm:spPr/>
      <dgm:t>
        <a:bodyPr/>
        <a:lstStyle/>
        <a:p>
          <a:endParaRPr lang="en-US"/>
        </a:p>
      </dgm:t>
    </dgm:pt>
    <dgm:pt modelId="{25248614-FACF-44C1-9868-CB72B1ADF03B}" type="pres">
      <dgm:prSet presAssocID="{79244746-FCD9-4876-BBB3-D2B1AED00AC7}" presName="Childtext1" presStyleLbl="revTx" presStyleIdx="0" presStyleCnt="3" custScaleX="88771">
        <dgm:presLayoutVars>
          <dgm:chMax val="0"/>
          <dgm:chPref val="0"/>
          <dgm:bulletEnabled val="1"/>
        </dgm:presLayoutVars>
      </dgm:prSet>
      <dgm:spPr/>
      <dgm:t>
        <a:bodyPr/>
        <a:lstStyle/>
        <a:p>
          <a:endParaRPr lang="en-US"/>
        </a:p>
      </dgm:t>
    </dgm:pt>
    <dgm:pt modelId="{28F69F58-C207-48AD-8FC8-D6FC8A805DEF}" type="pres">
      <dgm:prSet presAssocID="{79244746-FCD9-4876-BBB3-D2B1AED00AC7}" presName="BalanceSpacing" presStyleCnt="0"/>
      <dgm:spPr/>
      <dgm:t>
        <a:bodyPr/>
        <a:lstStyle/>
        <a:p>
          <a:endParaRPr lang="en-US"/>
        </a:p>
      </dgm:t>
    </dgm:pt>
    <dgm:pt modelId="{4A9857C5-F010-4E7E-BE65-E4A5D8A3B197}" type="pres">
      <dgm:prSet presAssocID="{79244746-FCD9-4876-BBB3-D2B1AED00AC7}" presName="BalanceSpacing1" presStyleCnt="0"/>
      <dgm:spPr/>
      <dgm:t>
        <a:bodyPr/>
        <a:lstStyle/>
        <a:p>
          <a:endParaRPr lang="en-US"/>
        </a:p>
      </dgm:t>
    </dgm:pt>
    <dgm:pt modelId="{D0340248-E04A-4780-B24D-2CD7B4026E84}" type="pres">
      <dgm:prSet presAssocID="{6615B05C-08B3-49CF-A9F8-5F81973992C1}" presName="Accent1Text" presStyleLbl="node1" presStyleIdx="1" presStyleCnt="6"/>
      <dgm:spPr/>
      <dgm:t>
        <a:bodyPr/>
        <a:lstStyle/>
        <a:p>
          <a:endParaRPr lang="en-US"/>
        </a:p>
      </dgm:t>
    </dgm:pt>
    <dgm:pt modelId="{95B42514-82C9-4F94-B876-4A2934525F60}" type="pres">
      <dgm:prSet presAssocID="{6615B05C-08B3-49CF-A9F8-5F81973992C1}" presName="spaceBetweenRectangles" presStyleCnt="0"/>
      <dgm:spPr/>
      <dgm:t>
        <a:bodyPr/>
        <a:lstStyle/>
        <a:p>
          <a:endParaRPr lang="en-US"/>
        </a:p>
      </dgm:t>
    </dgm:pt>
    <dgm:pt modelId="{CC5057D7-8985-4BC2-A9B0-D64938BA992E}" type="pres">
      <dgm:prSet presAssocID="{A08ED80C-EAED-499A-88A6-F65F761EE64A}" presName="composite" presStyleCnt="0"/>
      <dgm:spPr/>
      <dgm:t>
        <a:bodyPr/>
        <a:lstStyle/>
        <a:p>
          <a:endParaRPr lang="en-US"/>
        </a:p>
      </dgm:t>
    </dgm:pt>
    <dgm:pt modelId="{B7BF4CE1-8942-46E4-9F74-AE6A84548930}" type="pres">
      <dgm:prSet presAssocID="{A08ED80C-EAED-499A-88A6-F65F761EE64A}" presName="Parent1" presStyleLbl="node1" presStyleIdx="2" presStyleCnt="6" custScaleX="125354" custLinFactNeighborX="2630" custLinFactNeighborY="-237">
        <dgm:presLayoutVars>
          <dgm:chMax val="1"/>
          <dgm:chPref val="1"/>
          <dgm:bulletEnabled val="1"/>
        </dgm:presLayoutVars>
      </dgm:prSet>
      <dgm:spPr/>
      <dgm:t>
        <a:bodyPr/>
        <a:lstStyle/>
        <a:p>
          <a:endParaRPr lang="en-US"/>
        </a:p>
      </dgm:t>
    </dgm:pt>
    <dgm:pt modelId="{0209900C-CC87-4014-A1F6-67BE6052C368}" type="pres">
      <dgm:prSet presAssocID="{A08ED80C-EAED-499A-88A6-F65F761EE64A}" presName="Childtext1" presStyleLbl="revTx" presStyleIdx="1" presStyleCnt="3" custScaleX="89710">
        <dgm:presLayoutVars>
          <dgm:chMax val="0"/>
          <dgm:chPref val="0"/>
          <dgm:bulletEnabled val="1"/>
        </dgm:presLayoutVars>
      </dgm:prSet>
      <dgm:spPr/>
      <dgm:t>
        <a:bodyPr/>
        <a:lstStyle/>
        <a:p>
          <a:endParaRPr lang="en-US"/>
        </a:p>
      </dgm:t>
    </dgm:pt>
    <dgm:pt modelId="{37B2202A-6FEE-4CF0-A645-E8C7698CAF9A}" type="pres">
      <dgm:prSet presAssocID="{A08ED80C-EAED-499A-88A6-F65F761EE64A}" presName="BalanceSpacing" presStyleCnt="0"/>
      <dgm:spPr/>
      <dgm:t>
        <a:bodyPr/>
        <a:lstStyle/>
        <a:p>
          <a:endParaRPr lang="en-US"/>
        </a:p>
      </dgm:t>
    </dgm:pt>
    <dgm:pt modelId="{53FD4707-F4FF-4CB4-B4E9-C9F2F619DD92}" type="pres">
      <dgm:prSet presAssocID="{A08ED80C-EAED-499A-88A6-F65F761EE64A}" presName="BalanceSpacing1" presStyleCnt="0"/>
      <dgm:spPr/>
      <dgm:t>
        <a:bodyPr/>
        <a:lstStyle/>
        <a:p>
          <a:endParaRPr lang="en-US"/>
        </a:p>
      </dgm:t>
    </dgm:pt>
    <dgm:pt modelId="{613D503E-3CAF-4DD5-BBC2-174E82A2BAA3}" type="pres">
      <dgm:prSet presAssocID="{7C6246DC-850F-455F-B770-853645EACAC6}" presName="Accent1Text" presStyleLbl="node1" presStyleIdx="3" presStyleCnt="6"/>
      <dgm:spPr/>
      <dgm:t>
        <a:bodyPr/>
        <a:lstStyle/>
        <a:p>
          <a:endParaRPr lang="en-US"/>
        </a:p>
      </dgm:t>
    </dgm:pt>
    <dgm:pt modelId="{8EE89660-0416-438F-99DE-1F295541D223}" type="pres">
      <dgm:prSet presAssocID="{7C6246DC-850F-455F-B770-853645EACAC6}" presName="spaceBetweenRectangles" presStyleCnt="0"/>
      <dgm:spPr/>
      <dgm:t>
        <a:bodyPr/>
        <a:lstStyle/>
        <a:p>
          <a:endParaRPr lang="en-US"/>
        </a:p>
      </dgm:t>
    </dgm:pt>
    <dgm:pt modelId="{D8EFF227-C307-4CFE-BD17-D9947EAA0240}" type="pres">
      <dgm:prSet presAssocID="{3F4D223E-B80D-4F37-AC2A-11D857B622F7}" presName="composite" presStyleCnt="0"/>
      <dgm:spPr/>
      <dgm:t>
        <a:bodyPr/>
        <a:lstStyle/>
        <a:p>
          <a:endParaRPr lang="en-US"/>
        </a:p>
      </dgm:t>
    </dgm:pt>
    <dgm:pt modelId="{C335628D-8205-430E-8FC7-B43E31A8534B}" type="pres">
      <dgm:prSet presAssocID="{3F4D223E-B80D-4F37-AC2A-11D857B622F7}" presName="Parent1" presStyleLbl="node1" presStyleIdx="4" presStyleCnt="6" custScaleX="122032">
        <dgm:presLayoutVars>
          <dgm:chMax val="1"/>
          <dgm:chPref val="1"/>
          <dgm:bulletEnabled val="1"/>
        </dgm:presLayoutVars>
      </dgm:prSet>
      <dgm:spPr/>
      <dgm:t>
        <a:bodyPr/>
        <a:lstStyle/>
        <a:p>
          <a:endParaRPr lang="en-US"/>
        </a:p>
      </dgm:t>
    </dgm:pt>
    <dgm:pt modelId="{6C0E444C-0DF4-4672-B1B0-CECE2F94DA4A}" type="pres">
      <dgm:prSet presAssocID="{3F4D223E-B80D-4F37-AC2A-11D857B622F7}" presName="Childtext1" presStyleLbl="revTx" presStyleIdx="2" presStyleCnt="3" custScaleX="77718">
        <dgm:presLayoutVars>
          <dgm:chMax val="0"/>
          <dgm:chPref val="0"/>
          <dgm:bulletEnabled val="1"/>
        </dgm:presLayoutVars>
      </dgm:prSet>
      <dgm:spPr/>
      <dgm:t>
        <a:bodyPr/>
        <a:lstStyle/>
        <a:p>
          <a:endParaRPr lang="en-US"/>
        </a:p>
      </dgm:t>
    </dgm:pt>
    <dgm:pt modelId="{11C84A11-7D02-426F-9306-48A7FA3D748B}" type="pres">
      <dgm:prSet presAssocID="{3F4D223E-B80D-4F37-AC2A-11D857B622F7}" presName="BalanceSpacing" presStyleCnt="0"/>
      <dgm:spPr/>
      <dgm:t>
        <a:bodyPr/>
        <a:lstStyle/>
        <a:p>
          <a:endParaRPr lang="en-US"/>
        </a:p>
      </dgm:t>
    </dgm:pt>
    <dgm:pt modelId="{9850AE09-89E5-4C1B-AC82-07A7CD058C56}" type="pres">
      <dgm:prSet presAssocID="{3F4D223E-B80D-4F37-AC2A-11D857B622F7}" presName="BalanceSpacing1" presStyleCnt="0"/>
      <dgm:spPr/>
      <dgm:t>
        <a:bodyPr/>
        <a:lstStyle/>
        <a:p>
          <a:endParaRPr lang="en-US"/>
        </a:p>
      </dgm:t>
    </dgm:pt>
    <dgm:pt modelId="{2F0480AF-EC5D-4808-AD4D-651356593208}" type="pres">
      <dgm:prSet presAssocID="{35687139-7F32-40F5-A275-0AAAAF91F904}" presName="Accent1Text" presStyleLbl="node1" presStyleIdx="5" presStyleCnt="6"/>
      <dgm:spPr/>
      <dgm:t>
        <a:bodyPr/>
        <a:lstStyle/>
        <a:p>
          <a:endParaRPr lang="en-US"/>
        </a:p>
      </dgm:t>
    </dgm:pt>
  </dgm:ptLst>
  <dgm:cxnLst>
    <dgm:cxn modelId="{5CFB34AE-0773-4930-BA18-FA6E715A88E1}" srcId="{7C9BD8EA-E59A-4BEA-8355-7F1579E9582A}" destId="{3F4D223E-B80D-4F37-AC2A-11D857B622F7}" srcOrd="2" destOrd="0" parTransId="{FECBB48B-073A-4A2D-8D72-D004555ADFB5}" sibTransId="{35687139-7F32-40F5-A275-0AAAAF91F904}"/>
    <dgm:cxn modelId="{039B187A-3503-2748-87A7-CFCCC86D812C}" type="presOf" srcId="{C7F0EA2C-66D8-4C4E-8D87-46631D5B1B38}" destId="{6C0E444C-0DF4-4672-B1B0-CECE2F94DA4A}" srcOrd="0" destOrd="0" presId="urn:microsoft.com/office/officeart/2008/layout/AlternatingHexagons"/>
    <dgm:cxn modelId="{A92014D6-C317-B54E-86E6-CB013FFE6CFB}" type="presOf" srcId="{7C9BD8EA-E59A-4BEA-8355-7F1579E9582A}" destId="{53594CD4-0FF4-42B8-AA20-17E2F9770048}" srcOrd="0" destOrd="0" presId="urn:microsoft.com/office/officeart/2008/layout/AlternatingHexagons"/>
    <dgm:cxn modelId="{88FE4029-231E-4BD5-AC62-5B1878C76922}" srcId="{79244746-FCD9-4876-BBB3-D2B1AED00AC7}" destId="{5CC377CE-6EFB-4039-A785-D9EBEFD53B5C}" srcOrd="0" destOrd="0" parTransId="{E37BAA8E-7162-46BE-AA72-37074D5624A7}" sibTransId="{C0674C9A-ED1F-4B88-9E2E-05B18C21B7DB}"/>
    <dgm:cxn modelId="{FE81F212-DA74-C446-B043-1D566DDCA392}" type="presOf" srcId="{6615B05C-08B3-49CF-A9F8-5F81973992C1}" destId="{D0340248-E04A-4780-B24D-2CD7B4026E84}" srcOrd="0" destOrd="0" presId="urn:microsoft.com/office/officeart/2008/layout/AlternatingHexagons"/>
    <dgm:cxn modelId="{089BE0E0-5B00-7045-A132-FC31C4B323CE}" type="presOf" srcId="{D47FD8D2-D7D5-42D0-B337-A4C53F69676E}" destId="{0209900C-CC87-4014-A1F6-67BE6052C368}" srcOrd="0" destOrd="0" presId="urn:microsoft.com/office/officeart/2008/layout/AlternatingHexagons"/>
    <dgm:cxn modelId="{993FEFE6-880C-A44F-B6F0-4EC095864C9D}" type="presOf" srcId="{A08ED80C-EAED-499A-88A6-F65F761EE64A}" destId="{B7BF4CE1-8942-46E4-9F74-AE6A84548930}" srcOrd="0" destOrd="0" presId="urn:microsoft.com/office/officeart/2008/layout/AlternatingHexagons"/>
    <dgm:cxn modelId="{FAF2BEA9-8686-4F46-9E67-F02F6111FD4A}" srcId="{7C9BD8EA-E59A-4BEA-8355-7F1579E9582A}" destId="{A08ED80C-EAED-499A-88A6-F65F761EE64A}" srcOrd="1" destOrd="0" parTransId="{13F6696C-4A34-47E7-B956-928ADD8E9B13}" sibTransId="{7C6246DC-850F-455F-B770-853645EACAC6}"/>
    <dgm:cxn modelId="{43D7E175-375C-6A44-A102-5C4DAE14F04C}" type="presOf" srcId="{79244746-FCD9-4876-BBB3-D2B1AED00AC7}" destId="{F18B445D-5960-4905-9291-C4C38AC6A41E}" srcOrd="0" destOrd="0" presId="urn:microsoft.com/office/officeart/2008/layout/AlternatingHexagons"/>
    <dgm:cxn modelId="{834CAD94-6959-EE46-BCF1-D812B678AA7E}" type="presOf" srcId="{7C6246DC-850F-455F-B770-853645EACAC6}" destId="{613D503E-3CAF-4DD5-BBC2-174E82A2BAA3}" srcOrd="0" destOrd="0" presId="urn:microsoft.com/office/officeart/2008/layout/AlternatingHexagons"/>
    <dgm:cxn modelId="{05D43F4F-A850-1C44-9183-38D68E1FDF66}" type="presOf" srcId="{3F4D223E-B80D-4F37-AC2A-11D857B622F7}" destId="{C335628D-8205-430E-8FC7-B43E31A8534B}" srcOrd="0" destOrd="0" presId="urn:microsoft.com/office/officeart/2008/layout/AlternatingHexagons"/>
    <dgm:cxn modelId="{3B874509-A45B-4318-BB8D-2B77181D4393}" srcId="{7C9BD8EA-E59A-4BEA-8355-7F1579E9582A}" destId="{79244746-FCD9-4876-BBB3-D2B1AED00AC7}" srcOrd="0" destOrd="0" parTransId="{9D2AF930-983B-41CC-8154-3ABBCAE0110C}" sibTransId="{6615B05C-08B3-49CF-A9F8-5F81973992C1}"/>
    <dgm:cxn modelId="{34BBAE15-AEB0-C94F-8F50-11C83F2554CD}" type="presOf" srcId="{35687139-7F32-40F5-A275-0AAAAF91F904}" destId="{2F0480AF-EC5D-4808-AD4D-651356593208}" srcOrd="0" destOrd="0" presId="urn:microsoft.com/office/officeart/2008/layout/AlternatingHexagons"/>
    <dgm:cxn modelId="{B015BC48-B10A-4CAD-973E-B2A5D66BAB01}" srcId="{3F4D223E-B80D-4F37-AC2A-11D857B622F7}" destId="{C7F0EA2C-66D8-4C4E-8D87-46631D5B1B38}" srcOrd="0" destOrd="0" parTransId="{35F23305-9238-4F65-A0E0-2ADAB454A346}" sibTransId="{D60166A6-2A39-45BD-9C69-AD5AD8E8F8F1}"/>
    <dgm:cxn modelId="{67F791BA-0A3F-4EAC-9C20-79A1C1A28AD7}" srcId="{A08ED80C-EAED-499A-88A6-F65F761EE64A}" destId="{29469A0B-1C90-4C7D-A004-9F96FB4F14D3}" srcOrd="1" destOrd="0" parTransId="{4B1C510B-3FA4-4599-BA57-C95DE4E98389}" sibTransId="{8B07ED4F-1E4A-4860-9B11-F13E8254FF75}"/>
    <dgm:cxn modelId="{FF20ACA6-BD31-384F-AB19-BA3E3FE39B51}" type="presOf" srcId="{5CC377CE-6EFB-4039-A785-D9EBEFD53B5C}" destId="{25248614-FACF-44C1-9868-CB72B1ADF03B}" srcOrd="0" destOrd="0" presId="urn:microsoft.com/office/officeart/2008/layout/AlternatingHexagons"/>
    <dgm:cxn modelId="{F227CD7F-0BF6-4C74-A66E-59436D64F0C2}" srcId="{A08ED80C-EAED-499A-88A6-F65F761EE64A}" destId="{D47FD8D2-D7D5-42D0-B337-A4C53F69676E}" srcOrd="0" destOrd="0" parTransId="{8677EC01-B04C-449C-B0B6-B6F3F033B858}" sibTransId="{7A68748C-566A-4F04-B6B1-65FC373D6A5F}"/>
    <dgm:cxn modelId="{1CC441D1-FFA9-7D46-A702-49A20F0121A6}" type="presOf" srcId="{29469A0B-1C90-4C7D-A004-9F96FB4F14D3}" destId="{0209900C-CC87-4014-A1F6-67BE6052C368}" srcOrd="0" destOrd="1" presId="urn:microsoft.com/office/officeart/2008/layout/AlternatingHexagons"/>
    <dgm:cxn modelId="{2F4CE097-3AC1-EB45-83E1-B6601C891BB6}" type="presParOf" srcId="{53594CD4-0FF4-42B8-AA20-17E2F9770048}" destId="{3FC113A7-E9D4-4D18-AC37-ABC77A115756}" srcOrd="0" destOrd="0" presId="urn:microsoft.com/office/officeart/2008/layout/AlternatingHexagons"/>
    <dgm:cxn modelId="{959AD6AB-FF66-484E-BD92-7589C4D9E583}" type="presParOf" srcId="{3FC113A7-E9D4-4D18-AC37-ABC77A115756}" destId="{F18B445D-5960-4905-9291-C4C38AC6A41E}" srcOrd="0" destOrd="0" presId="urn:microsoft.com/office/officeart/2008/layout/AlternatingHexagons"/>
    <dgm:cxn modelId="{C4825764-1B0A-E248-995F-B0F0E2CF5BFE}" type="presParOf" srcId="{3FC113A7-E9D4-4D18-AC37-ABC77A115756}" destId="{25248614-FACF-44C1-9868-CB72B1ADF03B}" srcOrd="1" destOrd="0" presId="urn:microsoft.com/office/officeart/2008/layout/AlternatingHexagons"/>
    <dgm:cxn modelId="{266A1089-6A63-F548-B2F8-10457CFD5932}" type="presParOf" srcId="{3FC113A7-E9D4-4D18-AC37-ABC77A115756}" destId="{28F69F58-C207-48AD-8FC8-D6FC8A805DEF}" srcOrd="2" destOrd="0" presId="urn:microsoft.com/office/officeart/2008/layout/AlternatingHexagons"/>
    <dgm:cxn modelId="{E8CC6754-ED82-A149-9928-0D3AFB83294E}" type="presParOf" srcId="{3FC113A7-E9D4-4D18-AC37-ABC77A115756}" destId="{4A9857C5-F010-4E7E-BE65-E4A5D8A3B197}" srcOrd="3" destOrd="0" presId="urn:microsoft.com/office/officeart/2008/layout/AlternatingHexagons"/>
    <dgm:cxn modelId="{2957AD7D-1D97-D640-A26B-D470C472808F}" type="presParOf" srcId="{3FC113A7-E9D4-4D18-AC37-ABC77A115756}" destId="{D0340248-E04A-4780-B24D-2CD7B4026E84}" srcOrd="4" destOrd="0" presId="urn:microsoft.com/office/officeart/2008/layout/AlternatingHexagons"/>
    <dgm:cxn modelId="{728F7757-5574-8A48-90D7-3AA22670761D}" type="presParOf" srcId="{53594CD4-0FF4-42B8-AA20-17E2F9770048}" destId="{95B42514-82C9-4F94-B876-4A2934525F60}" srcOrd="1" destOrd="0" presId="urn:microsoft.com/office/officeart/2008/layout/AlternatingHexagons"/>
    <dgm:cxn modelId="{AC6B8C7D-751D-6049-84F0-079B2DCBFE9A}" type="presParOf" srcId="{53594CD4-0FF4-42B8-AA20-17E2F9770048}" destId="{CC5057D7-8985-4BC2-A9B0-D64938BA992E}" srcOrd="2" destOrd="0" presId="urn:microsoft.com/office/officeart/2008/layout/AlternatingHexagons"/>
    <dgm:cxn modelId="{C69B8AF6-DE9F-9948-BB4E-A4EFEDFC6423}" type="presParOf" srcId="{CC5057D7-8985-4BC2-A9B0-D64938BA992E}" destId="{B7BF4CE1-8942-46E4-9F74-AE6A84548930}" srcOrd="0" destOrd="0" presId="urn:microsoft.com/office/officeart/2008/layout/AlternatingHexagons"/>
    <dgm:cxn modelId="{D4091BBF-1265-B04F-A187-51142EEBFFB7}" type="presParOf" srcId="{CC5057D7-8985-4BC2-A9B0-D64938BA992E}" destId="{0209900C-CC87-4014-A1F6-67BE6052C368}" srcOrd="1" destOrd="0" presId="urn:microsoft.com/office/officeart/2008/layout/AlternatingHexagons"/>
    <dgm:cxn modelId="{B8801E44-13B9-7A46-9E82-976292EA9263}" type="presParOf" srcId="{CC5057D7-8985-4BC2-A9B0-D64938BA992E}" destId="{37B2202A-6FEE-4CF0-A645-E8C7698CAF9A}" srcOrd="2" destOrd="0" presId="urn:microsoft.com/office/officeart/2008/layout/AlternatingHexagons"/>
    <dgm:cxn modelId="{7A2930D6-DC3D-8B43-AA40-2B1A1E0C87EF}" type="presParOf" srcId="{CC5057D7-8985-4BC2-A9B0-D64938BA992E}" destId="{53FD4707-F4FF-4CB4-B4E9-C9F2F619DD92}" srcOrd="3" destOrd="0" presId="urn:microsoft.com/office/officeart/2008/layout/AlternatingHexagons"/>
    <dgm:cxn modelId="{7B9B1FE9-7C25-1B49-BEA0-349B69EF7AD8}" type="presParOf" srcId="{CC5057D7-8985-4BC2-A9B0-D64938BA992E}" destId="{613D503E-3CAF-4DD5-BBC2-174E82A2BAA3}" srcOrd="4" destOrd="0" presId="urn:microsoft.com/office/officeart/2008/layout/AlternatingHexagons"/>
    <dgm:cxn modelId="{5B510303-1E78-E840-81F6-89A4D02FA203}" type="presParOf" srcId="{53594CD4-0FF4-42B8-AA20-17E2F9770048}" destId="{8EE89660-0416-438F-99DE-1F295541D223}" srcOrd="3" destOrd="0" presId="urn:microsoft.com/office/officeart/2008/layout/AlternatingHexagons"/>
    <dgm:cxn modelId="{82D893A4-1152-1443-80EC-94F9B6851547}" type="presParOf" srcId="{53594CD4-0FF4-42B8-AA20-17E2F9770048}" destId="{D8EFF227-C307-4CFE-BD17-D9947EAA0240}" srcOrd="4" destOrd="0" presId="urn:microsoft.com/office/officeart/2008/layout/AlternatingHexagons"/>
    <dgm:cxn modelId="{7A744334-2722-2A42-9D2B-E6741F1D101A}" type="presParOf" srcId="{D8EFF227-C307-4CFE-BD17-D9947EAA0240}" destId="{C335628D-8205-430E-8FC7-B43E31A8534B}" srcOrd="0" destOrd="0" presId="urn:microsoft.com/office/officeart/2008/layout/AlternatingHexagons"/>
    <dgm:cxn modelId="{C54C742E-1024-9C40-B73C-2A5A4D1EDDDB}" type="presParOf" srcId="{D8EFF227-C307-4CFE-BD17-D9947EAA0240}" destId="{6C0E444C-0DF4-4672-B1B0-CECE2F94DA4A}" srcOrd="1" destOrd="0" presId="urn:microsoft.com/office/officeart/2008/layout/AlternatingHexagons"/>
    <dgm:cxn modelId="{9DB20C86-FDEF-4E47-89C5-E510E0E1FAD4}" type="presParOf" srcId="{D8EFF227-C307-4CFE-BD17-D9947EAA0240}" destId="{11C84A11-7D02-426F-9306-48A7FA3D748B}" srcOrd="2" destOrd="0" presId="urn:microsoft.com/office/officeart/2008/layout/AlternatingHexagons"/>
    <dgm:cxn modelId="{D9EE4CFB-9FE1-6843-9723-0563AEF52AE6}" type="presParOf" srcId="{D8EFF227-C307-4CFE-BD17-D9947EAA0240}" destId="{9850AE09-89E5-4C1B-AC82-07A7CD058C56}" srcOrd="3" destOrd="0" presId="urn:microsoft.com/office/officeart/2008/layout/AlternatingHexagons"/>
    <dgm:cxn modelId="{E6970270-CCE2-9C4E-AD39-F14FB2B5E354}" type="presParOf" srcId="{D8EFF227-C307-4CFE-BD17-D9947EAA0240}" destId="{2F0480AF-EC5D-4808-AD4D-651356593208}" srcOrd="4" destOrd="0" presId="urn:microsoft.com/office/officeart/2008/layout/AlternatingHexagon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18B445D-5960-4905-9291-C4C38AC6A41E}">
      <dsp:nvSpPr>
        <dsp:cNvPr id="0" name=""/>
        <dsp:cNvSpPr/>
      </dsp:nvSpPr>
      <dsp:spPr>
        <a:xfrm rot="5400000">
          <a:off x="3821335" y="-31022"/>
          <a:ext cx="1684553" cy="1747359"/>
        </a:xfrm>
        <a:prstGeom prst="hexagon">
          <a:avLst>
            <a:gd name="adj" fmla="val 25000"/>
            <a:gd name="vf" fmla="val 115470"/>
          </a:avLst>
        </a:prstGeom>
        <a:solidFill>
          <a:schemeClr val="accent1">
            <a:shade val="8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000000"/>
              </a:solidFill>
            </a:rPr>
            <a:t>Asking and responding to questions</a:t>
          </a:r>
          <a:endParaRPr lang="en-US" sz="1600" kern="1200" dirty="0">
            <a:solidFill>
              <a:srgbClr val="000000"/>
            </a:solidFill>
          </a:endParaRPr>
        </a:p>
      </dsp:txBody>
      <dsp:txXfrm rot="5400000">
        <a:off x="3821335" y="-31022"/>
        <a:ext cx="1684553" cy="1747359"/>
      </dsp:txXfrm>
    </dsp:sp>
    <dsp:sp modelId="{25248614-FACF-44C1-9868-CB72B1ADF03B}">
      <dsp:nvSpPr>
        <dsp:cNvPr id="0" name=""/>
        <dsp:cNvSpPr/>
      </dsp:nvSpPr>
      <dsp:spPr>
        <a:xfrm>
          <a:off x="5546415" y="337291"/>
          <a:ext cx="1668860"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Maintaining a conversation in person &amp; virtually</a:t>
          </a:r>
          <a:endParaRPr lang="en-US" sz="1600" kern="1200" dirty="0"/>
        </a:p>
      </dsp:txBody>
      <dsp:txXfrm>
        <a:off x="5546415" y="337291"/>
        <a:ext cx="1668860" cy="1010732"/>
      </dsp:txXfrm>
    </dsp:sp>
    <dsp:sp modelId="{D0340248-E04A-4780-B24D-2CD7B4026E84}">
      <dsp:nvSpPr>
        <dsp:cNvPr id="0" name=""/>
        <dsp:cNvSpPr/>
      </dsp:nvSpPr>
      <dsp:spPr>
        <a:xfrm rot="5400000">
          <a:off x="2238529" y="109876"/>
          <a:ext cx="1684553" cy="1465561"/>
        </a:xfrm>
        <a:prstGeom prst="hexagon">
          <a:avLst>
            <a:gd name="adj" fmla="val 25000"/>
            <a:gd name="vf" fmla="val 115470"/>
          </a:avLst>
        </a:prstGeom>
        <a:solidFill>
          <a:schemeClr val="accent1">
            <a:shade val="80000"/>
            <a:hueOff val="61249"/>
            <a:satOff val="-878"/>
            <a:lumOff val="512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solidFill>
                <a:srgbClr val="000000"/>
              </a:solidFill>
            </a:rPr>
            <a:t>Expressing hopes,  dreams, future plans</a:t>
          </a:r>
          <a:endParaRPr lang="en-US" sz="1600" kern="1200" dirty="0">
            <a:solidFill>
              <a:srgbClr val="000000"/>
            </a:solidFill>
          </a:endParaRPr>
        </a:p>
      </dsp:txBody>
      <dsp:txXfrm rot="5400000">
        <a:off x="2238529" y="109876"/>
        <a:ext cx="1684553" cy="1465561"/>
      </dsp:txXfrm>
    </dsp:sp>
    <dsp:sp modelId="{B7BF4CE1-8942-46E4-9F74-AE6A84548930}">
      <dsp:nvSpPr>
        <dsp:cNvPr id="0" name=""/>
        <dsp:cNvSpPr/>
      </dsp:nvSpPr>
      <dsp:spPr>
        <a:xfrm rot="5400000">
          <a:off x="3065444" y="1349943"/>
          <a:ext cx="1684553" cy="1837139"/>
        </a:xfrm>
        <a:prstGeom prst="hexagon">
          <a:avLst>
            <a:gd name="adj" fmla="val 25000"/>
            <a:gd name="vf" fmla="val 115470"/>
          </a:avLst>
        </a:prstGeom>
        <a:solidFill>
          <a:schemeClr val="accent1">
            <a:shade val="80000"/>
            <a:hueOff val="122499"/>
            <a:satOff val="-1757"/>
            <a:lumOff val="10246"/>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000000"/>
              </a:solidFill>
            </a:rPr>
            <a:t>Describing people, places, things, how and how well</a:t>
          </a:r>
          <a:endParaRPr lang="en-US" sz="1600" kern="1200" dirty="0">
            <a:solidFill>
              <a:srgbClr val="000000"/>
            </a:solidFill>
          </a:endParaRPr>
        </a:p>
      </dsp:txBody>
      <dsp:txXfrm rot="5400000">
        <a:off x="3065444" y="1349943"/>
        <a:ext cx="1684553" cy="1837139"/>
      </dsp:txXfrm>
    </dsp:sp>
    <dsp:sp modelId="{0209900C-CC87-4014-A1F6-67BE6052C368}">
      <dsp:nvSpPr>
        <dsp:cNvPr id="0" name=""/>
        <dsp:cNvSpPr/>
      </dsp:nvSpPr>
      <dsp:spPr>
        <a:xfrm>
          <a:off x="1350038" y="1767139"/>
          <a:ext cx="1632109"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r" defTabSz="711200">
            <a:lnSpc>
              <a:spcPct val="90000"/>
            </a:lnSpc>
            <a:spcBef>
              <a:spcPct val="0"/>
            </a:spcBef>
            <a:spcAft>
              <a:spcPct val="35000"/>
            </a:spcAft>
          </a:pPr>
          <a:r>
            <a:rPr lang="en-US" sz="1600" kern="1200" dirty="0" smtClean="0"/>
            <a:t>Presenting information orally for an audience</a:t>
          </a:r>
          <a:endParaRPr lang="en-US" sz="1600" kern="1200" dirty="0"/>
        </a:p>
        <a:p>
          <a:pPr lvl="0" algn="r" defTabSz="622300">
            <a:lnSpc>
              <a:spcPct val="90000"/>
            </a:lnSpc>
            <a:spcBef>
              <a:spcPct val="0"/>
            </a:spcBef>
            <a:spcAft>
              <a:spcPct val="35000"/>
            </a:spcAft>
          </a:pPr>
          <a:endParaRPr lang="en-US" sz="1400" kern="1200" dirty="0"/>
        </a:p>
      </dsp:txBody>
      <dsp:txXfrm>
        <a:off x="1350038" y="1767139"/>
        <a:ext cx="1632109" cy="1010732"/>
      </dsp:txXfrm>
    </dsp:sp>
    <dsp:sp modelId="{613D503E-3CAF-4DD5-BBC2-174E82A2BAA3}">
      <dsp:nvSpPr>
        <dsp:cNvPr id="0" name=""/>
        <dsp:cNvSpPr/>
      </dsp:nvSpPr>
      <dsp:spPr>
        <a:xfrm rot="5400000">
          <a:off x="4609706" y="1539725"/>
          <a:ext cx="1684553" cy="1465561"/>
        </a:xfrm>
        <a:prstGeom prst="hexagon">
          <a:avLst>
            <a:gd name="adj" fmla="val 25000"/>
            <a:gd name="vf" fmla="val 115470"/>
          </a:avLst>
        </a:prstGeom>
        <a:solidFill>
          <a:schemeClr val="accent1">
            <a:shade val="80000"/>
            <a:hueOff val="183748"/>
            <a:satOff val="-2635"/>
            <a:lumOff val="1536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b="0" kern="1200" dirty="0" smtClean="0">
              <a:solidFill>
                <a:srgbClr val="000000"/>
              </a:solidFill>
            </a:rPr>
            <a:t>Expressing feelings and emotions</a:t>
          </a:r>
          <a:endParaRPr lang="en-US" sz="1600" b="0" kern="1200" dirty="0">
            <a:solidFill>
              <a:srgbClr val="000000"/>
            </a:solidFill>
          </a:endParaRPr>
        </a:p>
      </dsp:txBody>
      <dsp:txXfrm rot="5400000">
        <a:off x="4609706" y="1539725"/>
        <a:ext cx="1684553" cy="1465561"/>
      </dsp:txXfrm>
    </dsp:sp>
    <dsp:sp modelId="{C335628D-8205-430E-8FC7-B43E31A8534B}">
      <dsp:nvSpPr>
        <dsp:cNvPr id="0" name=""/>
        <dsp:cNvSpPr/>
      </dsp:nvSpPr>
      <dsp:spPr>
        <a:xfrm rot="5400000">
          <a:off x="3821335" y="2808127"/>
          <a:ext cx="1684553" cy="1788453"/>
        </a:xfrm>
        <a:prstGeom prst="hexagon">
          <a:avLst>
            <a:gd name="adj" fmla="val 25000"/>
            <a:gd name="vf" fmla="val 115470"/>
          </a:avLst>
        </a:prstGeom>
        <a:solidFill>
          <a:schemeClr val="accent1">
            <a:shade val="80000"/>
            <a:hueOff val="244997"/>
            <a:satOff val="-3514"/>
            <a:lumOff val="20492"/>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000000"/>
              </a:solidFill>
            </a:rPr>
            <a:t>Expressing</a:t>
          </a:r>
          <a:r>
            <a:rPr lang="en-US" sz="1400" kern="1200" dirty="0" smtClean="0"/>
            <a:t> </a:t>
          </a:r>
          <a:r>
            <a:rPr lang="en-US" sz="1600" kern="1200" dirty="0" smtClean="0">
              <a:solidFill>
                <a:srgbClr val="000000"/>
              </a:solidFill>
            </a:rPr>
            <a:t>preferences and opinions</a:t>
          </a:r>
          <a:endParaRPr lang="en-US" sz="1600" kern="1200" dirty="0">
            <a:solidFill>
              <a:srgbClr val="000000"/>
            </a:solidFill>
          </a:endParaRPr>
        </a:p>
      </dsp:txBody>
      <dsp:txXfrm rot="5400000">
        <a:off x="3821335" y="2808127"/>
        <a:ext cx="1684553" cy="1788453"/>
      </dsp:txXfrm>
    </dsp:sp>
    <dsp:sp modelId="{6C0E444C-0DF4-4672-B1B0-CECE2F94DA4A}">
      <dsp:nvSpPr>
        <dsp:cNvPr id="0" name=""/>
        <dsp:cNvSpPr/>
      </dsp:nvSpPr>
      <dsp:spPr>
        <a:xfrm>
          <a:off x="5650312" y="3196988"/>
          <a:ext cx="1461068"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Interpreting   authentic oral, written, visual  texts</a:t>
          </a:r>
          <a:endParaRPr lang="en-US" sz="1600" kern="1200" dirty="0"/>
        </a:p>
      </dsp:txBody>
      <dsp:txXfrm>
        <a:off x="5650312" y="3196988"/>
        <a:ext cx="1461068" cy="1010732"/>
      </dsp:txXfrm>
    </dsp:sp>
    <dsp:sp modelId="{2F0480AF-EC5D-4808-AD4D-651356593208}">
      <dsp:nvSpPr>
        <dsp:cNvPr id="0" name=""/>
        <dsp:cNvSpPr/>
      </dsp:nvSpPr>
      <dsp:spPr>
        <a:xfrm rot="5400000">
          <a:off x="2238529" y="2969574"/>
          <a:ext cx="1684553" cy="1465561"/>
        </a:xfrm>
        <a:prstGeom prst="hexagon">
          <a:avLst>
            <a:gd name="adj" fmla="val 25000"/>
            <a:gd name="vf" fmla="val 115470"/>
          </a:avLst>
        </a:prstGeom>
        <a:solidFill>
          <a:schemeClr val="accent1">
            <a:shade val="80000"/>
            <a:hueOff val="306247"/>
            <a:satOff val="-4392"/>
            <a:lumOff val="25615"/>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tx1"/>
              </a:solidFill>
            </a:rPr>
            <a:t>Telling and retelling stories; sequencing</a:t>
          </a:r>
          <a:endParaRPr lang="en-US" sz="1600" kern="1200" dirty="0">
            <a:solidFill>
              <a:schemeClr val="tx1"/>
            </a:solidFill>
          </a:endParaRPr>
        </a:p>
      </dsp:txBody>
      <dsp:txXfrm rot="5400000">
        <a:off x="2238529" y="2969574"/>
        <a:ext cx="1684553" cy="1465561"/>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1/19/15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1/19/15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2</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797332909"/>
      </p:ext>
    </p:extLst>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Slide Image Placeholder 1"/>
          <p:cNvSpPr>
            <a:spLocks noGrp="1" noRot="1" noChangeAspect="1"/>
          </p:cNvSpPr>
          <p:nvPr>
            <p:ph type="sldImg"/>
          </p:nvPr>
        </p:nvSpPr>
        <p:spPr>
          <a:ln/>
        </p:spPr>
      </p:sp>
      <p:sp>
        <p:nvSpPr>
          <p:cNvPr id="36867" name="Notes Placeholder 2"/>
          <p:cNvSpPr>
            <a:spLocks noGrp="1"/>
          </p:cNvSpPr>
          <p:nvPr>
            <p:ph type="body" idx="1"/>
          </p:nvPr>
        </p:nvSpPr>
        <p:spPr>
          <a:noFill/>
          <a:ln/>
        </p:spPr>
        <p:txBody>
          <a:bodyPr/>
          <a:lstStyle/>
          <a:p>
            <a:endParaRPr lang="en-US">
              <a:latin typeface="Arial" pitchFamily="-84" charset="0"/>
              <a:ea typeface="ＭＳ Ｐゴシック" pitchFamily="-84" charset="-128"/>
              <a:cs typeface="ＭＳ Ｐゴシック" pitchFamily="-84" charset="-128"/>
            </a:endParaRPr>
          </a:p>
        </p:txBody>
      </p:sp>
      <p:sp>
        <p:nvSpPr>
          <p:cNvPr id="36868" name="Slide Number Placeholder 3"/>
          <p:cNvSpPr>
            <a:spLocks noGrp="1"/>
          </p:cNvSpPr>
          <p:nvPr>
            <p:ph type="sldNum" sz="quarter" idx="5"/>
          </p:nvPr>
        </p:nvSpPr>
        <p:spPr>
          <a:noFill/>
        </p:spPr>
        <p:txBody>
          <a:bodyPr/>
          <a:lstStyle/>
          <a:p>
            <a:fld id="{4B8AF92A-8154-FC48-A829-539F8455F77B}" type="slidenum">
              <a:rPr lang="en-US">
                <a:latin typeface="Arial" pitchFamily="-84" charset="0"/>
                <a:ea typeface="ＭＳ Ｐゴシック" pitchFamily="-84" charset="-128"/>
                <a:cs typeface="ＭＳ Ｐゴシック" pitchFamily="-84" charset="-128"/>
              </a:rPr>
              <a:pPr/>
              <a:t>54</a:t>
            </a:fld>
            <a:endParaRPr lang="en-US">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23DCB940-8E85-F042-A10D-581F8AEF8F39}" type="slidenum">
              <a:rPr lang="en-US">
                <a:latin typeface="Arial" pitchFamily="-112" charset="0"/>
                <a:ea typeface="ＭＳ Ｐゴシック" pitchFamily="-112" charset="-128"/>
                <a:cs typeface="ＭＳ Ｐゴシック" pitchFamily="-112" charset="-128"/>
              </a:rPr>
              <a:pPr/>
              <a:t>55</a:t>
            </a:fld>
            <a:endParaRPr lang="en-US">
              <a:latin typeface="Arial" pitchFamily="-112" charset="0"/>
              <a:ea typeface="ＭＳ Ｐゴシック" pitchFamily="-112" charset="-128"/>
              <a:cs typeface="ＭＳ Ｐゴシック" pitchFamily="-112" charset="-128"/>
            </a:endParaRPr>
          </a:p>
        </p:txBody>
      </p:sp>
      <p:sp>
        <p:nvSpPr>
          <p:cNvPr id="122883" name="Rectangle 2"/>
          <p:cNvSpPr>
            <a:spLocks noGrp="1" noRot="1" noChangeAspect="1" noChangeArrowheads="1"/>
          </p:cNvSpPr>
          <p:nvPr>
            <p:ph type="sldImg"/>
          </p:nvPr>
        </p:nvSpPr>
        <p:spPr>
          <a:solidFill>
            <a:srgbClr val="FFFFFF"/>
          </a:solidFill>
          <a:ln/>
        </p:spPr>
      </p:sp>
      <p:sp>
        <p:nvSpPr>
          <p:cNvPr id="1228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D9D4E19F-4370-D042-98B0-BD7A4EADEEA1}" type="slidenum">
              <a:rPr lang="en-US">
                <a:latin typeface="Arial" pitchFamily="-112" charset="0"/>
                <a:ea typeface="ＭＳ Ｐゴシック" pitchFamily="-112" charset="-128"/>
                <a:cs typeface="ＭＳ Ｐゴシック" pitchFamily="-112" charset="-128"/>
              </a:rPr>
              <a:pPr/>
              <a:t>56</a:t>
            </a:fld>
            <a:endParaRPr lang="en-US">
              <a:latin typeface="Arial" pitchFamily="-112" charset="0"/>
              <a:ea typeface="ＭＳ Ｐゴシック" pitchFamily="-112" charset="-128"/>
              <a:cs typeface="ＭＳ Ｐゴシック" pitchFamily="-112" charset="-128"/>
            </a:endParaRPr>
          </a:p>
        </p:txBody>
      </p:sp>
      <p:sp>
        <p:nvSpPr>
          <p:cNvPr id="124931" name="Rectangle 2"/>
          <p:cNvSpPr>
            <a:spLocks noGrp="1" noRot="1" noChangeAspect="1" noChangeArrowheads="1"/>
          </p:cNvSpPr>
          <p:nvPr>
            <p:ph type="sldImg"/>
          </p:nvPr>
        </p:nvSpPr>
        <p:spPr>
          <a:solidFill>
            <a:srgbClr val="FFFFFF"/>
          </a:solidFill>
          <a:ln/>
        </p:spPr>
      </p:sp>
      <p:sp>
        <p:nvSpPr>
          <p:cNvPr id="12493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5EF6106E-F08E-A04E-957C-4571758B1877}" type="slidenum">
              <a:rPr lang="en-US">
                <a:latin typeface="Arial" pitchFamily="-112" charset="0"/>
                <a:ea typeface="ＭＳ Ｐゴシック" pitchFamily="-112" charset="-128"/>
                <a:cs typeface="ＭＳ Ｐゴシック" pitchFamily="-112" charset="-128"/>
              </a:rPr>
              <a:pPr/>
              <a:t>57</a:t>
            </a:fld>
            <a:endParaRPr lang="en-US">
              <a:latin typeface="Arial" pitchFamily="-112" charset="0"/>
              <a:ea typeface="ＭＳ Ｐゴシック" pitchFamily="-112" charset="-128"/>
              <a:cs typeface="ＭＳ Ｐゴシック" pitchFamily="-112" charset="-128"/>
            </a:endParaRPr>
          </a:p>
        </p:txBody>
      </p:sp>
      <p:sp>
        <p:nvSpPr>
          <p:cNvPr id="126979" name="Rectangle 2"/>
          <p:cNvSpPr>
            <a:spLocks noGrp="1" noRot="1" noChangeAspect="1" noChangeArrowheads="1"/>
          </p:cNvSpPr>
          <p:nvPr>
            <p:ph type="sldImg"/>
          </p:nvPr>
        </p:nvSpPr>
        <p:spPr>
          <a:solidFill>
            <a:srgbClr val="FFFFFF"/>
          </a:solidFill>
          <a:ln/>
        </p:spPr>
      </p:sp>
      <p:sp>
        <p:nvSpPr>
          <p:cNvPr id="1269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819F585-1E8A-7241-BD71-38CF09AF32C4}" type="slidenum">
              <a:rPr lang="en-US">
                <a:latin typeface="Arial" pitchFamily="-1" charset="0"/>
                <a:ea typeface="ＭＳ Ｐゴシック" pitchFamily="-1" charset="-128"/>
                <a:cs typeface="ＭＳ Ｐゴシック" pitchFamily="-1" charset="-128"/>
              </a:rPr>
              <a:pPr/>
              <a:t>58</a:t>
            </a:fld>
            <a:endParaRPr lang="en-US">
              <a:latin typeface="Arial" pitchFamily="-1" charset="0"/>
              <a:ea typeface="ＭＳ Ｐゴシック" pitchFamily="-1" charset="-128"/>
              <a:cs typeface="ＭＳ Ｐゴシック" pitchFamily="-1" charset="-128"/>
            </a:endParaRPr>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08699850"/>
      </p:ext>
    </p:extLst>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819F585-1E8A-7241-BD71-38CF09AF32C4}" type="slidenum">
              <a:rPr lang="en-US">
                <a:latin typeface="Arial" pitchFamily="-1" charset="0"/>
                <a:ea typeface="ＭＳ Ｐゴシック" pitchFamily="-1" charset="-128"/>
                <a:cs typeface="ＭＳ Ｐゴシック" pitchFamily="-1" charset="-128"/>
              </a:rPr>
              <a:pPr/>
              <a:t>59</a:t>
            </a:fld>
            <a:endParaRPr lang="en-US">
              <a:latin typeface="Arial" pitchFamily="-1" charset="0"/>
              <a:ea typeface="ＭＳ Ｐゴシック" pitchFamily="-1" charset="-128"/>
              <a:cs typeface="ＭＳ Ｐゴシック" pitchFamily="-1" charset="-128"/>
            </a:endParaRPr>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08699850"/>
      </p:ext>
    </p:extLst>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08FE1873-F62F-3E44-8D29-F7383D523D69}" type="slidenum">
              <a:rPr lang="en-US">
                <a:latin typeface="Arial" pitchFamily="-1" charset="0"/>
                <a:ea typeface="ＭＳ Ｐゴシック" pitchFamily="-1" charset="-128"/>
                <a:cs typeface="ＭＳ Ｐゴシック" pitchFamily="-1" charset="-128"/>
              </a:rPr>
              <a:pPr/>
              <a:t>61</a:t>
            </a:fld>
            <a:endParaRPr lang="en-US">
              <a:latin typeface="Arial" pitchFamily="-1" charset="0"/>
              <a:ea typeface="ＭＳ Ｐゴシック" pitchFamily="-1" charset="-128"/>
              <a:cs typeface="ＭＳ Ｐゴシック" pitchFamily="-1" charset="-128"/>
            </a:endParaRPr>
          </a:p>
        </p:txBody>
      </p:sp>
      <p:sp>
        <p:nvSpPr>
          <p:cNvPr id="250883" name="Rectangle 2"/>
          <p:cNvSpPr>
            <a:spLocks noGrp="1" noRot="1" noChangeAspect="1" noChangeArrowheads="1"/>
          </p:cNvSpPr>
          <p:nvPr>
            <p:ph type="sldImg"/>
          </p:nvPr>
        </p:nvSpPr>
        <p:spPr>
          <a:solidFill>
            <a:srgbClr val="FFFFFF"/>
          </a:solidFill>
          <a:ln/>
        </p:spPr>
      </p:sp>
      <p:sp>
        <p:nvSpPr>
          <p:cNvPr id="2508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
        <p:nvSpPr>
          <p:cNvPr id="250885" name="Footer Placeholder 5"/>
          <p:cNvSpPr>
            <a:spLocks noGrp="1"/>
          </p:cNvSpPr>
          <p:nvPr>
            <p:ph type="ftr" sz="quarter" idx="4"/>
          </p:nvPr>
        </p:nvSpPr>
        <p:spPr>
          <a:noFill/>
        </p:spPr>
        <p:txBody>
          <a:bodyPr/>
          <a:lstStyle/>
          <a:p>
            <a:r>
              <a:rPr lang="en-US">
                <a:latin typeface="Arial" pitchFamily="-1" charset="0"/>
                <a:ea typeface="ＭＳ Ｐゴシック" pitchFamily="-1" charset="-128"/>
                <a:cs typeface="ＭＳ Ｐゴシック" pitchFamily="-1" charset="-128"/>
              </a:rPr>
              <a:t>L. Terrill</a:t>
            </a:r>
          </a:p>
        </p:txBody>
      </p:sp>
      <p:sp>
        <p:nvSpPr>
          <p:cNvPr id="250886" name="Header Placeholder 6"/>
          <p:cNvSpPr>
            <a:spLocks noGrp="1"/>
          </p:cNvSpPr>
          <p:nvPr>
            <p:ph type="hdr" sz="quarter"/>
          </p:nvPr>
        </p:nvSpPr>
        <p:spPr>
          <a:noFill/>
        </p:spPr>
        <p:txBody>
          <a:bodyPr/>
          <a:lstStyle/>
          <a:p>
            <a:r>
              <a:rPr lang="en-US">
                <a:latin typeface="Arial" pitchFamily="-1" charset="0"/>
                <a:ea typeface="ＭＳ Ｐゴシック" pitchFamily="-1" charset="-128"/>
                <a:cs typeface="ＭＳ Ｐゴシック" pitchFamily="-1" charset="-128"/>
              </a:rPr>
              <a:t>Curriculum Design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2E31D5BB-B003-884F-A8C1-59C49DAF1F0A}" type="slidenum">
              <a:rPr lang="en-US">
                <a:latin typeface="Arial" pitchFamily="-101" charset="0"/>
                <a:ea typeface="ＭＳ Ｐゴシック" pitchFamily="-101" charset="-128"/>
                <a:cs typeface="ＭＳ Ｐゴシック" pitchFamily="-101" charset="-128"/>
              </a:rPr>
              <a:pPr/>
              <a:t>62</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
        <p:nvSpPr>
          <p:cNvPr id="140293" name="Footer Placeholder 5"/>
          <p:cNvSpPr>
            <a:spLocks noGrp="1"/>
          </p:cNvSpPr>
          <p:nvPr>
            <p:ph type="ftr" sz="quarter" idx="4"/>
          </p:nvPr>
        </p:nvSpPr>
        <p:spPr>
          <a:noFill/>
        </p:spPr>
        <p:txBody>
          <a:bodyPr/>
          <a:lstStyle/>
          <a:p>
            <a:r>
              <a:rPr lang="en-US">
                <a:latin typeface="Arial" pitchFamily="-101" charset="0"/>
                <a:ea typeface="ＭＳ Ｐゴシック" pitchFamily="-101" charset="-128"/>
                <a:cs typeface="ＭＳ Ｐゴシック" pitchFamily="-101" charset="-128"/>
              </a:rPr>
              <a:t>L. Terrill</a:t>
            </a:r>
          </a:p>
        </p:txBody>
      </p:sp>
      <p:sp>
        <p:nvSpPr>
          <p:cNvPr id="140294" name="Header Placeholder 7"/>
          <p:cNvSpPr>
            <a:spLocks noGrp="1"/>
          </p:cNvSpPr>
          <p:nvPr>
            <p:ph type="hdr" sz="quarter"/>
          </p:nvPr>
        </p:nvSpPr>
        <p:spPr>
          <a:noFill/>
        </p:spPr>
        <p:txBody>
          <a:bodyPr/>
          <a:lstStyle/>
          <a:p>
            <a:r>
              <a:rPr lang="en-US">
                <a:latin typeface="Arial" pitchFamily="-101" charset="0"/>
                <a:ea typeface="ＭＳ Ｐゴシック" pitchFamily="-101" charset="-128"/>
                <a:cs typeface="ＭＳ Ｐゴシック" pitchFamily="-101" charset="-128"/>
              </a:rPr>
              <a:t>Curriculum Design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E3ABAEFD-C83C-7B4D-A9A6-4EED1EB5C860}" type="slidenum">
              <a:rPr lang="en-US">
                <a:latin typeface="Arial" pitchFamily="-110" charset="0"/>
                <a:ea typeface="ＭＳ Ｐゴシック" pitchFamily="-110" charset="-128"/>
                <a:cs typeface="ＭＳ Ｐゴシック" pitchFamily="-110" charset="-128"/>
              </a:rPr>
              <a:pPr/>
              <a:t>64</a:t>
            </a:fld>
            <a:endParaRPr lang="en-US">
              <a:latin typeface="Arial" pitchFamily="-110" charset="0"/>
              <a:ea typeface="ＭＳ Ｐゴシック" pitchFamily="-110" charset="-128"/>
              <a:cs typeface="ＭＳ Ｐゴシック" pitchFamily="-110" charset="-128"/>
            </a:endParaRPr>
          </a:p>
        </p:txBody>
      </p:sp>
      <p:sp>
        <p:nvSpPr>
          <p:cNvPr id="217091" name="Rectangle 2"/>
          <p:cNvSpPr>
            <a:spLocks noGrp="1" noRot="1" noChangeAspect="1" noChangeArrowheads="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0" charset="0"/>
              <a:ea typeface="ＭＳ Ｐゴシック" pitchFamily="-110" charset="-128"/>
              <a:cs typeface="ＭＳ Ｐゴシック" pitchFamily="-110"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1010" name="Slide Image Placeholder 1"/>
          <p:cNvSpPr>
            <a:spLocks noGrp="1" noRot="1" noChangeAspect="1"/>
          </p:cNvSpPr>
          <p:nvPr>
            <p:ph type="sldImg"/>
          </p:nvPr>
        </p:nvSpPr>
        <p:spPr>
          <a:ln/>
        </p:spPr>
      </p:sp>
      <p:sp>
        <p:nvSpPr>
          <p:cNvPr id="171011" name="Notes Placeholder 2"/>
          <p:cNvSpPr>
            <a:spLocks noGrp="1"/>
          </p:cNvSpPr>
          <p:nvPr>
            <p:ph type="body" idx="1"/>
          </p:nvPr>
        </p:nvSpPr>
        <p:spPr>
          <a:noFill/>
          <a:ln/>
        </p:spPr>
        <p:txBody>
          <a:bodyPr/>
          <a:lstStyle/>
          <a:p>
            <a:r>
              <a:rPr lang="en-US">
                <a:latin typeface="Arial" pitchFamily="-84" charset="0"/>
                <a:ea typeface="ＭＳ Ｐゴシック" pitchFamily="-84" charset="-128"/>
                <a:cs typeface="ＭＳ Ｐゴシック" pitchFamily="-84" charset="-128"/>
              </a:rPr>
              <a:t>http://nivelbasico2.wikispaces.com/file/view/COMPRÉHENSION+ÉCRITE+LA+SANTÉ.pdf</a:t>
            </a:r>
          </a:p>
        </p:txBody>
      </p:sp>
      <p:sp>
        <p:nvSpPr>
          <p:cNvPr id="171012" name="Slide Number Placeholder 3"/>
          <p:cNvSpPr>
            <a:spLocks noGrp="1"/>
          </p:cNvSpPr>
          <p:nvPr>
            <p:ph type="sldNum" sz="quarter" idx="5"/>
          </p:nvPr>
        </p:nvSpPr>
        <p:spPr>
          <a:noFill/>
        </p:spPr>
        <p:txBody>
          <a:bodyPr/>
          <a:lstStyle/>
          <a:p>
            <a:fld id="{7317E093-3207-3048-8311-051A4D62DCFA}" type="slidenum">
              <a:rPr lang="en-US">
                <a:latin typeface="Arial" pitchFamily="-84" charset="0"/>
                <a:ea typeface="ＭＳ Ｐゴシック" pitchFamily="-84" charset="-128"/>
                <a:cs typeface="ＭＳ Ｐゴシック" pitchFamily="-84" charset="-128"/>
              </a:rPr>
              <a:pPr/>
              <a:t>70</a:t>
            </a:fld>
            <a:endParaRPr lang="en-US">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6CDC3384-A926-C847-BF33-4EDA00263A21}" type="slidenum">
              <a:rPr lang="en-US">
                <a:latin typeface="Arial" pitchFamily="-101" charset="0"/>
                <a:ea typeface="ＭＳ Ｐゴシック" pitchFamily="-101" charset="-128"/>
                <a:cs typeface="ＭＳ Ｐゴシック" pitchFamily="-101" charset="-128"/>
              </a:rPr>
              <a:pPr/>
              <a:t>3</a:t>
            </a:fld>
            <a:endParaRPr lang="en-US">
              <a:latin typeface="Arial" pitchFamily="-101" charset="0"/>
              <a:ea typeface="ＭＳ Ｐゴシック" pitchFamily="-101" charset="-128"/>
              <a:cs typeface="ＭＳ Ｐゴシック" pitchFamily="-101" charset="-128"/>
            </a:endParaRPr>
          </a:p>
        </p:txBody>
      </p:sp>
      <p:sp>
        <p:nvSpPr>
          <p:cNvPr id="53251" name="Rectangle 2"/>
          <p:cNvSpPr>
            <a:spLocks noGrp="1" noRot="1" noChangeAspect="1" noChangeArrowheads="1"/>
          </p:cNvSpPr>
          <p:nvPr>
            <p:ph type="sldImg"/>
          </p:nvPr>
        </p:nvSpPr>
        <p:spPr>
          <a:solidFill>
            <a:srgbClr val="FFFFFF"/>
          </a:solidFill>
          <a:ln/>
        </p:spPr>
      </p:sp>
      <p:sp>
        <p:nvSpPr>
          <p:cNvPr id="5325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ABD46014-2B41-6A4E-8EF5-4FC570492140}" type="slidenum">
              <a:rPr lang="en-US">
                <a:latin typeface="Arial" pitchFamily="-84" charset="0"/>
                <a:ea typeface="ＭＳ Ｐゴシック" pitchFamily="-84" charset="-128"/>
                <a:cs typeface="ＭＳ Ｐゴシック" pitchFamily="-84" charset="-128"/>
              </a:rPr>
              <a:pPr/>
              <a:t>77</a:t>
            </a:fld>
            <a:endParaRPr lang="en-US">
              <a:latin typeface="Arial" pitchFamily="-84" charset="0"/>
              <a:ea typeface="ＭＳ Ｐゴシック" pitchFamily="-84" charset="-128"/>
              <a:cs typeface="ＭＳ Ｐゴシック" pitchFamily="-84" charset="-128"/>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54F3C556-81E8-F64D-8772-41F85B9F9690}" type="slidenum">
              <a:rPr lang="en-US">
                <a:latin typeface="Arial" pitchFamily="-112" charset="0"/>
                <a:ea typeface="ＭＳ Ｐゴシック" pitchFamily="-112" charset="-128"/>
                <a:cs typeface="ＭＳ Ｐゴシック" pitchFamily="-112" charset="-128"/>
              </a:rPr>
              <a:pPr/>
              <a:t>79</a:t>
            </a:fld>
            <a:endParaRPr lang="en-US">
              <a:latin typeface="Arial" pitchFamily="-112" charset="0"/>
              <a:ea typeface="ＭＳ Ｐゴシック" pitchFamily="-112" charset="-128"/>
              <a:cs typeface="ＭＳ Ｐゴシック" pitchFamily="-112" charset="-128"/>
            </a:endParaRPr>
          </a:p>
        </p:txBody>
      </p:sp>
      <p:sp>
        <p:nvSpPr>
          <p:cNvPr id="223235" name="Rectangle 2"/>
          <p:cNvSpPr>
            <a:spLocks noGrp="1" noRot="1" noChangeAspect="1" noChangeArrowheads="1"/>
          </p:cNvSpPr>
          <p:nvPr>
            <p:ph type="sldImg"/>
          </p:nvPr>
        </p:nvSpPr>
        <p:spPr>
          <a:solidFill>
            <a:srgbClr val="FFFFFF"/>
          </a:solidFill>
          <a:ln/>
        </p:spPr>
      </p:sp>
      <p:sp>
        <p:nvSpPr>
          <p:cNvPr id="22323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80</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12" charset="0"/>
                <a:ea typeface="ＭＳ Ｐゴシック" pitchFamily="-112" charset="-128"/>
                <a:cs typeface="ＭＳ Ｐゴシック" pitchFamily="-112" charset="-128"/>
              </a:rPr>
              <a:t>Rewrite as one sentence</a:t>
            </a:r>
          </a:p>
          <a:p>
            <a:r>
              <a:rPr lang="en-US">
                <a:latin typeface="Arial" pitchFamily="-112" charset="0"/>
                <a:ea typeface="ＭＳ Ｐゴシック" pitchFamily="-112" charset="-128"/>
                <a:cs typeface="ＭＳ Ｐゴシック" pitchFamily="-112" charset="-128"/>
              </a:rPr>
              <a:t>When it’s sunny and hot in the summer I love to go to the beach so my friend and I can swim and play volleyball.</a:t>
            </a:r>
          </a:p>
          <a:p>
            <a:r>
              <a:rPr lang="en-US">
                <a:latin typeface="Arial" pitchFamily="-112" charset="0"/>
                <a:ea typeface="ＭＳ Ｐゴシック" pitchFamily="-112" charset="-128"/>
                <a:cs typeface="ＭＳ Ｐゴシック" pitchFamily="-112" charset="-128"/>
              </a:rPr>
              <a:t>Must have a minimum of 25 words.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DFD4CD4F-C6BE-7A43-8D8A-64F6F5F05354}" type="slidenum">
              <a:rPr lang="en-US">
                <a:latin typeface="Arial" pitchFamily="-112" charset="0"/>
                <a:ea typeface="ＭＳ Ｐゴシック" pitchFamily="-112" charset="-128"/>
                <a:cs typeface="ＭＳ Ｐゴシック" pitchFamily="-112" charset="-128"/>
              </a:rPr>
              <a:pPr/>
              <a:t>81</a:t>
            </a:fld>
            <a:endParaRPr lang="en-US">
              <a:latin typeface="Arial" pitchFamily="-112" charset="0"/>
              <a:ea typeface="ＭＳ Ｐゴシック" pitchFamily="-112" charset="-128"/>
              <a:cs typeface="ＭＳ Ｐゴシック" pitchFamily="-112" charset="-128"/>
            </a:endParaRPr>
          </a:p>
        </p:txBody>
      </p:sp>
      <p:sp>
        <p:nvSpPr>
          <p:cNvPr id="227331" name="Rectangle 2"/>
          <p:cNvSpPr>
            <a:spLocks noGrp="1" noRot="1" noChangeAspect="1" noChangeArrowheads="1"/>
          </p:cNvSpPr>
          <p:nvPr>
            <p:ph type="sldImg"/>
          </p:nvPr>
        </p:nvSpPr>
        <p:spPr>
          <a:solidFill>
            <a:srgbClr val="FFFFFF"/>
          </a:solidFill>
          <a:ln/>
        </p:spPr>
      </p:sp>
      <p:sp>
        <p:nvSpPr>
          <p:cNvPr id="22733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C502F97B-B948-C343-800D-6C0104C4BDCE}" type="slidenum">
              <a:rPr lang="en-US">
                <a:latin typeface="Arial" pitchFamily="-112" charset="0"/>
                <a:ea typeface="ＭＳ Ｐゴシック" pitchFamily="-112" charset="-128"/>
                <a:cs typeface="ＭＳ Ｐゴシック" pitchFamily="-112" charset="-128"/>
              </a:rPr>
              <a:pPr/>
              <a:t>82</a:t>
            </a:fld>
            <a:endParaRPr lang="en-US">
              <a:latin typeface="Arial" pitchFamily="-112" charset="0"/>
              <a:ea typeface="ＭＳ Ｐゴシック" pitchFamily="-112" charset="-128"/>
              <a:cs typeface="ＭＳ Ｐゴシック" pitchFamily="-112" charset="-128"/>
            </a:endParaRPr>
          </a:p>
        </p:txBody>
      </p:sp>
      <p:sp>
        <p:nvSpPr>
          <p:cNvPr id="229379" name="Rectangle 2"/>
          <p:cNvSpPr>
            <a:spLocks noGrp="1" noRot="1" noChangeAspect="1" noChangeArrowheads="1"/>
          </p:cNvSpPr>
          <p:nvPr>
            <p:ph type="sldImg"/>
          </p:nvPr>
        </p:nvSpPr>
        <p:spPr>
          <a:solidFill>
            <a:srgbClr val="FFFFFF"/>
          </a:solidFill>
          <a:ln/>
        </p:spPr>
      </p:sp>
      <p:sp>
        <p:nvSpPr>
          <p:cNvPr id="22938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9E0B4EFE-87CA-664D-9268-1253EDC73295}" type="slidenum">
              <a:rPr lang="en-US"/>
              <a:pPr/>
              <a:t>83</a:t>
            </a:fld>
            <a:endParaRPr lang="en-US"/>
          </a:p>
        </p:txBody>
      </p:sp>
      <p:sp>
        <p:nvSpPr>
          <p:cNvPr id="183299" name="Rectangle 2"/>
          <p:cNvSpPr>
            <a:spLocks noGrp="1" noRot="1" noChangeAspect="1" noChangeArrowheads="1"/>
          </p:cNvSpPr>
          <p:nvPr>
            <p:ph type="sldImg"/>
          </p:nvPr>
        </p:nvSpPr>
        <p:spPr>
          <a:solidFill>
            <a:srgbClr val="FFFFFF"/>
          </a:solidFill>
          <a:ln/>
        </p:spPr>
      </p:sp>
      <p:sp>
        <p:nvSpPr>
          <p:cNvPr id="1833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4B2B74A2-2D30-0C4A-8F36-DC907522999E}" type="slidenum">
              <a:rPr lang="en-US">
                <a:latin typeface="Arial" pitchFamily="-112" charset="0"/>
                <a:ea typeface="ＭＳ Ｐゴシック" pitchFamily="-112" charset="-128"/>
                <a:cs typeface="ＭＳ Ｐゴシック" pitchFamily="-112" charset="-128"/>
              </a:rPr>
              <a:pPr/>
              <a:t>84</a:t>
            </a:fld>
            <a:endParaRPr lang="en-US">
              <a:latin typeface="Arial" pitchFamily="-112" charset="0"/>
              <a:ea typeface="ＭＳ Ｐゴシック" pitchFamily="-112" charset="-128"/>
              <a:cs typeface="ＭＳ Ｐゴシック" pitchFamily="-112" charset="-128"/>
            </a:endParaRPr>
          </a:p>
        </p:txBody>
      </p:sp>
      <p:sp>
        <p:nvSpPr>
          <p:cNvPr id="231427" name="Rectangle 2"/>
          <p:cNvSpPr>
            <a:spLocks noGrp="1" noRot="1" noChangeAspect="1" noChangeArrowheads="1"/>
          </p:cNvSpPr>
          <p:nvPr>
            <p:ph type="sldImg"/>
          </p:nvPr>
        </p:nvSpPr>
        <p:spPr>
          <a:solidFill>
            <a:srgbClr val="FFFFFF"/>
          </a:solidFill>
          <a:ln/>
        </p:spPr>
      </p:sp>
      <p:sp>
        <p:nvSpPr>
          <p:cNvPr id="23142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01BFE73A-25BE-614A-B95C-38D3742B4F5A}" type="slidenum">
              <a:rPr lang="en-US">
                <a:latin typeface="Arial" pitchFamily="-112" charset="0"/>
                <a:ea typeface="ＭＳ Ｐゴシック" pitchFamily="-112" charset="-128"/>
                <a:cs typeface="ＭＳ Ｐゴシック" pitchFamily="-112" charset="-128"/>
              </a:rPr>
              <a:pPr/>
              <a:t>85</a:t>
            </a:fld>
            <a:endParaRPr lang="en-US">
              <a:latin typeface="Arial" pitchFamily="-112" charset="0"/>
              <a:ea typeface="ＭＳ Ｐゴシック" pitchFamily="-112" charset="-128"/>
              <a:cs typeface="ＭＳ Ｐゴシック" pitchFamily="-112" charset="-128"/>
            </a:endParaRPr>
          </a:p>
        </p:txBody>
      </p:sp>
      <p:sp>
        <p:nvSpPr>
          <p:cNvPr id="233475" name="Rectangle 2"/>
          <p:cNvSpPr>
            <a:spLocks noGrp="1" noRot="1" noChangeAspect="1" noChangeArrowheads="1"/>
          </p:cNvSpPr>
          <p:nvPr>
            <p:ph type="sldImg"/>
          </p:nvPr>
        </p:nvSpPr>
        <p:spPr>
          <a:solidFill>
            <a:srgbClr val="FFFFFF"/>
          </a:solidFill>
          <a:ln/>
        </p:spPr>
      </p:sp>
      <p:sp>
        <p:nvSpPr>
          <p:cNvPr id="23347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62C3858A-8838-9848-89B0-76EA89A0BC48}" type="slidenum">
              <a:rPr lang="en-US">
                <a:latin typeface="Arial" pitchFamily="-1" charset="0"/>
                <a:ea typeface="ＭＳ Ｐゴシック" pitchFamily="-1" charset="-128"/>
                <a:cs typeface="ＭＳ Ｐゴシック" pitchFamily="-1" charset="-128"/>
              </a:rPr>
              <a:pPr/>
              <a:t>5</a:t>
            </a:fld>
            <a:endParaRPr lang="en-US">
              <a:latin typeface="Arial" pitchFamily="-1" charset="0"/>
              <a:ea typeface="ＭＳ Ｐゴシック" pitchFamily="-1" charset="-128"/>
              <a:cs typeface="ＭＳ Ｐゴシック" pitchFamily="-1" charset="-128"/>
            </a:endParaRPr>
          </a:p>
        </p:txBody>
      </p:sp>
      <p:sp>
        <p:nvSpPr>
          <p:cNvPr id="50179" name="Rectangle 2"/>
          <p:cNvSpPr>
            <a:spLocks noGrp="1" noRot="1" noChangeAspect="1" noChangeArrowheads="1"/>
          </p:cNvSpPr>
          <p:nvPr>
            <p:ph type="sldImg"/>
          </p:nvPr>
        </p:nvSpPr>
        <p:spPr>
          <a:solidFill>
            <a:srgbClr val="FFFFFF"/>
          </a:solidFill>
          <a:ln/>
        </p:spPr>
      </p:sp>
      <p:sp>
        <p:nvSpPr>
          <p:cNvPr id="5018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 charset="0"/>
              <a:ea typeface="ＭＳ Ｐゴシック" pitchFamily="-1" charset="-128"/>
              <a:cs typeface="ＭＳ Ｐゴシック" pitchFamily="-1"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F7A06D5A-71EE-8443-AF95-D2ED9529D5F9}" type="slidenum">
              <a:rPr lang="en-US">
                <a:latin typeface="Arial" pitchFamily="-1" charset="0"/>
                <a:ea typeface="ＭＳ Ｐゴシック" pitchFamily="-1" charset="-128"/>
                <a:cs typeface="ＭＳ Ｐゴシック" pitchFamily="-1" charset="-128"/>
              </a:rPr>
              <a:pPr/>
              <a:t>6</a:t>
            </a:fld>
            <a:endParaRPr lang="en-US">
              <a:latin typeface="Arial" pitchFamily="-1" charset="0"/>
              <a:ea typeface="ＭＳ Ｐゴシック" pitchFamily="-1" charset="-128"/>
              <a:cs typeface="ＭＳ Ｐゴシック" pitchFamily="-1" charset="-128"/>
            </a:endParaRPr>
          </a:p>
        </p:txBody>
      </p:sp>
      <p:sp>
        <p:nvSpPr>
          <p:cNvPr id="56323" name="Rectangle 2"/>
          <p:cNvSpPr>
            <a:spLocks noGrp="1" noRot="1" noChangeAspect="1" noChangeArrowheads="1"/>
          </p:cNvSpPr>
          <p:nvPr>
            <p:ph type="sldImg"/>
          </p:nvPr>
        </p:nvSpPr>
        <p:spPr>
          <a:solidFill>
            <a:srgbClr val="FFFFFF"/>
          </a:solidFill>
          <a:ln/>
        </p:spPr>
      </p:sp>
      <p:sp>
        <p:nvSpPr>
          <p:cNvPr id="563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 charset="0"/>
                <a:ea typeface="ＭＳ Ｐゴシック" pitchFamily="-1" charset="-128"/>
                <a:cs typeface="ＭＳ Ｐゴシック" pitchFamily="-1" charset="-128"/>
              </a:rPr>
              <a:t>Comment and quote Ruby Payne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DE58A4F4-DD19-E24D-B896-6653558B447F}" type="slidenum">
              <a:rPr lang="en-US">
                <a:latin typeface="Arial" pitchFamily="-1" charset="0"/>
                <a:ea typeface="ＭＳ Ｐゴシック" pitchFamily="-1" charset="-128"/>
                <a:cs typeface="ＭＳ Ｐゴシック" pitchFamily="-1" charset="-128"/>
              </a:rPr>
              <a:pPr/>
              <a:t>7</a:t>
            </a:fld>
            <a:endParaRPr lang="en-US">
              <a:latin typeface="Arial" pitchFamily="-1" charset="0"/>
              <a:ea typeface="ＭＳ Ｐゴシック" pitchFamily="-1" charset="-128"/>
              <a:cs typeface="ＭＳ Ｐゴシック" pitchFamily="-1" charset="-128"/>
            </a:endParaRPr>
          </a:p>
        </p:txBody>
      </p:sp>
      <p:sp>
        <p:nvSpPr>
          <p:cNvPr id="58371" name="Rectangle 2"/>
          <p:cNvSpPr>
            <a:spLocks noGrp="1" noRot="1" noChangeAspect="1" noChangeArrowheads="1"/>
          </p:cNvSpPr>
          <p:nvPr>
            <p:ph type="sldImg"/>
          </p:nvPr>
        </p:nvSpPr>
        <p:spPr>
          <a:solidFill>
            <a:srgbClr val="FFFFFF"/>
          </a:solidFill>
          <a:ln/>
        </p:spPr>
      </p:sp>
      <p:sp>
        <p:nvSpPr>
          <p:cNvPr id="583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pitchFamily="-1" charset="0"/>
                <a:ea typeface="ＭＳ Ｐゴシック" pitchFamily="-1" charset="-128"/>
                <a:cs typeface="ＭＳ Ｐゴシック" pitchFamily="-1" charset="-128"/>
              </a:rPr>
              <a:t>Comment and quote Ruby Payne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15">
              <a:defRPr/>
            </a:pPr>
            <a:r>
              <a:rPr lang="en-US" dirty="0" smtClean="0"/>
              <a:t>Elvira</a:t>
            </a:r>
          </a:p>
          <a:p>
            <a:endParaRPr lang="en-US" dirty="0"/>
          </a:p>
        </p:txBody>
      </p:sp>
      <p:sp>
        <p:nvSpPr>
          <p:cNvPr id="4" name="Slide Number Placeholder 3"/>
          <p:cNvSpPr>
            <a:spLocks noGrp="1"/>
          </p:cNvSpPr>
          <p:nvPr>
            <p:ph type="sldNum" sz="quarter" idx="10"/>
          </p:nvPr>
        </p:nvSpPr>
        <p:spPr/>
        <p:txBody>
          <a:bodyPr/>
          <a:lstStyle/>
          <a:p>
            <a:fld id="{2B255134-09E8-4F9B-9E9C-19F08C824795}" type="slidenum">
              <a:rPr lang="en-US" smtClean="0">
                <a:solidFill>
                  <a:prstClr val="black"/>
                </a:solidFill>
              </a:rPr>
              <a:pPr/>
              <a:t>11</a:t>
            </a:fld>
            <a:endParaRPr lang="en-US">
              <a:solidFill>
                <a:prstClr val="black"/>
              </a:solidFill>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111031129"/>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30</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44</a:t>
            </a:fld>
            <a:endParaRPr lang="en-US" smtClean="0">
              <a:latin typeface="Arial" pitchFamily="-65" charset="0"/>
              <a:ea typeface="ＭＳ Ｐゴシック" pitchFamily="-65" charset="-128"/>
              <a:cs typeface="ＭＳ Ｐゴシック" pitchFamily="-65"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84D1E6F0-394C-7845-8E0B-EE083E0C1665}" type="slidenum">
              <a:rPr lang="en-US">
                <a:latin typeface="Arial" pitchFamily="-112" charset="0"/>
                <a:ea typeface="ＭＳ Ｐゴシック" pitchFamily="-112" charset="-128"/>
                <a:cs typeface="ＭＳ Ｐゴシック" pitchFamily="-112" charset="-128"/>
              </a:rPr>
              <a:pPr/>
              <a:t>47</a:t>
            </a:fld>
            <a:endParaRPr lang="en-US">
              <a:latin typeface="Arial" pitchFamily="-112" charset="0"/>
              <a:ea typeface="ＭＳ Ｐゴシック" pitchFamily="-112" charset="-128"/>
              <a:cs typeface="ＭＳ Ｐゴシック" pitchFamily="-112" charset="-128"/>
            </a:endParaRPr>
          </a:p>
        </p:txBody>
      </p:sp>
      <p:sp>
        <p:nvSpPr>
          <p:cNvPr id="113667" name="Rectangle 2"/>
          <p:cNvSpPr>
            <a:spLocks noGrp="1" noRot="1" noChangeAspect="1" noChangeArrowheads="1"/>
          </p:cNvSpPr>
          <p:nvPr>
            <p:ph type="sldImg"/>
          </p:nvPr>
        </p:nvSpPr>
        <p:spPr>
          <a:solidFill>
            <a:srgbClr val="FFFFFF"/>
          </a:solidFill>
          <a:ln/>
        </p:spPr>
      </p:sp>
      <p:sp>
        <p:nvSpPr>
          <p:cNvPr id="11366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a:p>
            <a:r>
              <a:rPr lang="en-US" sz="2400">
                <a:latin typeface="Arial" pitchFamily="-112" charset="0"/>
                <a:ea typeface="ＭＳ Ｐゴシック" pitchFamily="-112" charset="-128"/>
                <a:cs typeface="ＭＳ Ｐゴシック" pitchFamily="-112" charset="-128"/>
              </a:rPr>
              <a:t>Stole this concept slide from Helena Curtain who did a keynote at STARTALK last weekend. </a:t>
            </a:r>
          </a:p>
          <a:p>
            <a:endParaRPr lang="en-US" sz="2400">
              <a:latin typeface="Arial" pitchFamily="-112" charset="0"/>
              <a:ea typeface="ＭＳ Ｐゴシック" pitchFamily="-112" charset="-128"/>
              <a:cs typeface="ＭＳ Ｐゴシック" pitchFamily="-112" charset="-128"/>
            </a:endParaRPr>
          </a:p>
          <a:p>
            <a:r>
              <a:rPr lang="en-US" sz="2400">
                <a:latin typeface="Arial" pitchFamily="-112" charset="0"/>
                <a:ea typeface="ＭＳ Ｐゴシック" pitchFamily="-112" charset="-128"/>
                <a:cs typeface="ＭＳ Ｐゴシック" pitchFamily="-112" charset="-128"/>
              </a:rPr>
              <a:t>Intrinsically interesting, cognitively engaging  culturally connected</a:t>
            </a:r>
          </a:p>
          <a:p>
            <a:endParaRPr lang="en-US" sz="2400">
              <a:latin typeface="Arial" pitchFamily="-112" charset="0"/>
              <a:ea typeface="ＭＳ Ｐゴシック" pitchFamily="-112" charset="-128"/>
              <a:cs typeface="ＭＳ Ｐゴシック" pitchFamily="-112"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a:t>Laura Terrill Fair Lawn - Pascack 2015</a:t>
            </a: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a:p>
        </p:txBody>
      </p:sp>
      <p:sp>
        <p:nvSpPr>
          <p:cNvPr id="5" name="Footer Placeholder 4"/>
          <p:cNvSpPr>
            <a:spLocks noGrp="1"/>
          </p:cNvSpPr>
          <p:nvPr>
            <p:ph type="ftr" sz="quarter" idx="11"/>
          </p:nvPr>
        </p:nvSpPr>
        <p:spPr>
          <a:xfrm>
            <a:off x="457201" y="6248207"/>
            <a:ext cx="5573483" cy="365125"/>
          </a:xfrm>
        </p:spPr>
        <p:txBody>
          <a:bodyPr/>
          <a:lstStyle/>
          <a:p>
            <a:r>
              <a:rPr lang="en-US"/>
              <a:t>Laura Terrill Fair Lawn - Pascack 2015</a:t>
            </a: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74C2F60E-34D8-DD42-93FD-7BD7AE43232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4C2F60E-34D8-DD42-93FD-7BD7AE432328}" type="slidenum">
              <a:rPr lang="en-US"/>
              <a:pPr/>
              <a:t>‹#›</a:t>
            </a:fld>
            <a:endParaRPr lang="en-US"/>
          </a:p>
        </p:txBody>
      </p:sp>
      <p:sp>
        <p:nvSpPr>
          <p:cNvPr id="14" name="Footer Placeholder 13"/>
          <p:cNvSpPr>
            <a:spLocks noGrp="1"/>
          </p:cNvSpPr>
          <p:nvPr>
            <p:ph type="ftr" sz="quarter" idx="12"/>
          </p:nvPr>
        </p:nvSpPr>
        <p:spPr/>
        <p:txBody>
          <a:bodyPr/>
          <a:lstStyle/>
          <a:p>
            <a:r>
              <a:rPr lang="en-US"/>
              <a:t>Laura Terrill Fair Lawn - Pascack 2015</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endParaRPr lang="en-US"/>
          </a:p>
        </p:txBody>
      </p:sp>
      <p:sp>
        <p:nvSpPr>
          <p:cNvPr id="10" name="Slide Number Placeholder 9"/>
          <p:cNvSpPr>
            <a:spLocks noGrp="1"/>
          </p:cNvSpPr>
          <p:nvPr>
            <p:ph type="sldNum" sz="quarter" idx="16"/>
          </p:nvPr>
        </p:nvSpPr>
        <p:spPr/>
        <p:txBody>
          <a:bodyPr rtlCol="0"/>
          <a:lstStyle/>
          <a:p>
            <a:fld id="{74C2F60E-34D8-DD42-93FD-7BD7AE432328}" type="slidenum">
              <a:rPr lang="en-US"/>
              <a:pPr/>
              <a:t>‹#›</a:t>
            </a:fld>
            <a:endParaRPr lang="en-US"/>
          </a:p>
        </p:txBody>
      </p:sp>
      <p:sp>
        <p:nvSpPr>
          <p:cNvPr id="12" name="Footer Placeholder 11"/>
          <p:cNvSpPr>
            <a:spLocks noGrp="1"/>
          </p:cNvSpPr>
          <p:nvPr>
            <p:ph type="ftr" sz="quarter" idx="17"/>
          </p:nvPr>
        </p:nvSpPr>
        <p:spPr/>
        <p:txBody>
          <a:bodyPr rtlCol="0"/>
          <a:lstStyle/>
          <a:p>
            <a:r>
              <a:rPr lang="en-US"/>
              <a:t>Laura Terrill Fair Lawn - Pascack 2015</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endParaRPr lang="en-US"/>
          </a:p>
        </p:txBody>
      </p:sp>
      <p:sp>
        <p:nvSpPr>
          <p:cNvPr id="12" name="Slide Number Placeholder 11"/>
          <p:cNvSpPr>
            <a:spLocks noGrp="1"/>
          </p:cNvSpPr>
          <p:nvPr>
            <p:ph type="sldNum" sz="quarter" idx="16"/>
          </p:nvPr>
        </p:nvSpPr>
        <p:spPr/>
        <p:txBody>
          <a:bodyPr rtlCol="0"/>
          <a:lstStyle/>
          <a:p>
            <a:fld id="{74C2F60E-34D8-DD42-93FD-7BD7AE432328}" type="slidenum">
              <a:rPr lang="en-US"/>
              <a:pPr/>
              <a:t>‹#›</a:t>
            </a:fld>
            <a:endParaRPr lang="en-US"/>
          </a:p>
        </p:txBody>
      </p:sp>
      <p:sp>
        <p:nvSpPr>
          <p:cNvPr id="14" name="Footer Placeholder 13"/>
          <p:cNvSpPr>
            <a:spLocks noGrp="1"/>
          </p:cNvSpPr>
          <p:nvPr>
            <p:ph type="ftr" sz="quarter" idx="17"/>
          </p:nvPr>
        </p:nvSpPr>
        <p:spPr/>
        <p:txBody>
          <a:bodyPr rtlCol="0"/>
          <a:lstStyle/>
          <a:p>
            <a:r>
              <a:rPr lang="en-US"/>
              <a:t>Laura Terrill Fair Lawn - Pascack 2015</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Laura Terrill Fair Lawn - Pascack 2015</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 Fair Lawn - Pascack 2015</a:t>
            </a: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 Fair Lawn - Pascack 2015</a:t>
            </a: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74C2F60E-34D8-DD42-93FD-7BD7AE432328}" type="slidenum">
              <a:rPr lang="en-US"/>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a:t>Laura Terrill Fair Lawn - Pascack 2015</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sz="1400" dirty="0">
              <a:solidFill>
                <a:schemeClr val="tx2"/>
              </a:solidFill>
            </a:endParaRPr>
          </a:p>
        </p:txBody>
      </p:sp>
      <p:sp>
        <p:nvSpPr>
          <p:cNvPr id="3" name="Footer Placeholder 2"/>
          <p:cNvSpPr>
            <a:spLocks noGrp="1"/>
          </p:cNvSpPr>
          <p:nvPr>
            <p:ph type="ftr" sz="quarter" idx="3"/>
          </p:nvPr>
        </p:nvSpPr>
        <p:spPr>
          <a:xfrm>
            <a:off x="0" y="6430962"/>
            <a:ext cx="5421083" cy="365125"/>
          </a:xfrm>
          <a:prstGeom prst="rect">
            <a:avLst/>
          </a:prstGeom>
        </p:spPr>
        <p:txBody>
          <a:bodyPr vert="horz" anchor="ctr"/>
          <a:lstStyle>
            <a:lvl1pPr algn="l" eaLnBrk="1" latinLnBrk="0" hangingPunct="1">
              <a:defRPr kumimoji="0" sz="1400">
                <a:solidFill>
                  <a:schemeClr val="tx2"/>
                </a:solidFill>
              </a:defRPr>
            </a:lvl1pPr>
          </a:lstStyle>
          <a:p>
            <a:r>
              <a:rPr lang="en-US"/>
              <a:t>Laura Terrill Fair Lawn - Pascack 2015</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4C2F60E-34D8-DD42-93FD-7BD7AE4323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22.png"/><Relationship Id="rId1" Type="http://schemas.openxmlformats.org/officeDocument/2006/relationships/slideLayout" Target="../slideLayouts/slideLayout6.xml"/><Relationship Id="rId2" Type="http://schemas.openxmlformats.org/officeDocument/2006/relationships/diagramData" Target="../diagrams/data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3.png"/></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jpeg"/><Relationship Id="rId5" Type="http://schemas.openxmlformats.org/officeDocument/2006/relationships/image" Target="../media/image20.jpeg"/><Relationship Id="rId6" Type="http://schemas.openxmlformats.org/officeDocument/2006/relationships/image" Target="../media/image27.jpeg"/><Relationship Id="rId7" Type="http://schemas.openxmlformats.org/officeDocument/2006/relationships/image" Target="../media/image28.jpeg"/><Relationship Id="rId8" Type="http://schemas.openxmlformats.org/officeDocument/2006/relationships/image" Target="../media/image29.jpeg"/><Relationship Id="rId1" Type="http://schemas.openxmlformats.org/officeDocument/2006/relationships/slideLayout" Target="../slideLayouts/slideLayout6.xml"/><Relationship Id="rId2" Type="http://schemas.openxmlformats.org/officeDocument/2006/relationships/image" Target="../media/image24.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1.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51.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1" Type="http://schemas.openxmlformats.org/officeDocument/2006/relationships/slideLayout" Target="../slideLayouts/slideLayout2.xml"/><Relationship Id="rId2" Type="http://schemas.openxmlformats.org/officeDocument/2006/relationships/image" Target="../media/image33.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3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3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40.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1.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5.png"/><Relationship Id="rId1" Type="http://schemas.openxmlformats.org/officeDocument/2006/relationships/tags" Target="../tags/tag1.xml"/><Relationship Id="rId2"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2.jpeg"/></Relationships>
</file>

<file path=ppt/slides/_rels/slide62.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jpeg"/><Relationship Id="rId5" Type="http://schemas.openxmlformats.org/officeDocument/2006/relationships/image" Target="../media/image45.png"/><Relationship Id="rId6" Type="http://schemas.openxmlformats.org/officeDocument/2006/relationships/image" Target="../media/image46.png"/><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7.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jpeg"/></Relationships>
</file>

<file path=ppt/slides/_rels/slide66.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5" Type="http://schemas.openxmlformats.org/officeDocument/2006/relationships/image" Target="../media/image52.jpeg"/><Relationship Id="rId6" Type="http://schemas.openxmlformats.org/officeDocument/2006/relationships/image" Target="../media/image53.jpeg"/><Relationship Id="rId7" Type="http://schemas.openxmlformats.org/officeDocument/2006/relationships/image" Target="../media/image48.jpeg"/><Relationship Id="rId1" Type="http://schemas.openxmlformats.org/officeDocument/2006/relationships/slideLayout" Target="../slideLayouts/slideLayout6.xml"/><Relationship Id="rId2" Type="http://schemas.openxmlformats.org/officeDocument/2006/relationships/image" Target="../media/image49.jpeg"/></Relationships>
</file>

<file path=ppt/slides/_rels/slide67.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1.jpeg"/><Relationship Id="rId1" Type="http://schemas.openxmlformats.org/officeDocument/2006/relationships/slideLayout" Target="../slideLayouts/slideLayout6.xml"/><Relationship Id="rId2" Type="http://schemas.openxmlformats.org/officeDocument/2006/relationships/image" Target="../media/image50.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6.jpeg"/><Relationship Id="rId1" Type="http://schemas.openxmlformats.org/officeDocument/2006/relationships/tags" Target="../tags/tag2.xml"/><Relationship Id="rId2"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56.jpeg"/><Relationship Id="rId4" Type="http://schemas.openxmlformats.org/officeDocument/2006/relationships/image" Target="../media/image57.jpeg"/><Relationship Id="rId1" Type="http://schemas.openxmlformats.org/officeDocument/2006/relationships/slideLayout" Target="../slideLayouts/slideLayout6.xml"/><Relationship Id="rId2" Type="http://schemas.openxmlformats.org/officeDocument/2006/relationships/image" Target="../media/image5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7.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5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59.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60.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83.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image" Target="../media/image62.png"/><Relationship Id="rId5" Type="http://schemas.openxmlformats.org/officeDocument/2006/relationships/image" Target="../media/image63.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64.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65.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jpeg"/><Relationship Id="rId3"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do you think?</a:t>
            </a:r>
          </a:p>
        </p:txBody>
      </p:sp>
      <p:sp>
        <p:nvSpPr>
          <p:cNvPr id="3" name="Footer Placeholder 2"/>
          <p:cNvSpPr>
            <a:spLocks noGrp="1"/>
          </p:cNvSpPr>
          <p:nvPr>
            <p:ph type="ftr" sz="quarter" idx="11"/>
          </p:nvPr>
        </p:nvSpPr>
        <p:spPr/>
        <p:txBody>
          <a:bodyPr/>
          <a:lstStyle/>
          <a:p>
            <a:r>
              <a:rPr lang="en-US"/>
              <a:t>Laura Terrill Fair Lawn - Pascack 2015</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1</a:t>
            </a:fld>
            <a:endParaRPr lang="en-US"/>
          </a:p>
        </p:txBody>
      </p:sp>
      <p:sp>
        <p:nvSpPr>
          <p:cNvPr id="5" name="Content Placeholder 4"/>
          <p:cNvSpPr>
            <a:spLocks noGrp="1"/>
          </p:cNvSpPr>
          <p:nvPr>
            <p:ph sz="quarter" idx="1"/>
          </p:nvPr>
        </p:nvSpPr>
        <p:spPr/>
        <p:txBody>
          <a:bodyPr>
            <a:normAutofit lnSpcReduction="10000"/>
          </a:bodyPr>
          <a:lstStyle/>
          <a:p>
            <a:r>
              <a:rPr lang="en-US"/>
              <a:t>I love grading and paperwork. </a:t>
            </a:r>
          </a:p>
          <a:p>
            <a:r>
              <a:rPr lang="en-US"/>
              <a:t>I agree with that the target language should be used at least 90% of the time at all levels. </a:t>
            </a:r>
          </a:p>
          <a:p>
            <a:r>
              <a:rPr lang="en-US"/>
              <a:t>I currently teach with thematic units. </a:t>
            </a:r>
          </a:p>
          <a:p>
            <a:r>
              <a:rPr lang="en-US"/>
              <a:t>Accuracy is extremely important. </a:t>
            </a:r>
          </a:p>
          <a:p>
            <a:r>
              <a:rPr lang="en-US"/>
              <a:t>The Advanced Placement exam supports language learning. </a:t>
            </a:r>
          </a:p>
          <a:p>
            <a:r>
              <a:rPr lang="en-US"/>
              <a:t>My grading system is based on performance. </a:t>
            </a:r>
          </a:p>
          <a:p>
            <a:r>
              <a:rPr lang="en-US"/>
              <a:t>I learned my language in school.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80001" y="196307"/>
            <a:ext cx="8734567" cy="1027368"/>
          </a:xfrm>
        </p:spPr>
        <p:txBody>
          <a:bodyPr>
            <a:normAutofit fontScale="90000"/>
          </a:bodyPr>
          <a:lstStyle/>
          <a:p>
            <a:r>
              <a:rPr lang="en-US"/>
              <a:t>Key Comparisons:</a:t>
            </a:r>
            <a:br>
              <a:rPr lang="en-US"/>
            </a:br>
            <a:r>
              <a:rPr lang="en-US"/>
              <a:t>Performance &amp; Proficiency</a:t>
            </a:r>
          </a:p>
        </p:txBody>
      </p:sp>
      <p:sp>
        <p:nvSpPr>
          <p:cNvPr id="9" name="Content Placeholder 8"/>
          <p:cNvSpPr>
            <a:spLocks noGrp="1"/>
          </p:cNvSpPr>
          <p:nvPr>
            <p:ph sz="quarter" idx="2"/>
          </p:nvPr>
        </p:nvSpPr>
        <p:spPr>
          <a:xfrm>
            <a:off x="611047" y="2317419"/>
            <a:ext cx="3884003" cy="3909383"/>
          </a:xfrm>
          <a:ln>
            <a:solidFill>
              <a:schemeClr val="accent1"/>
            </a:solidFill>
          </a:ln>
        </p:spPr>
        <p:txBody>
          <a:bodyPr>
            <a:normAutofit fontScale="92500" lnSpcReduction="20000"/>
          </a:bodyPr>
          <a:lstStyle/>
          <a:p>
            <a:r>
              <a:rPr lang="en-US" sz="2595" dirty="0" smtClean="0"/>
              <a:t>Based on classroom instruction</a:t>
            </a:r>
          </a:p>
          <a:p>
            <a:r>
              <a:rPr lang="en-US" sz="2595" dirty="0" smtClean="0"/>
              <a:t>Practiced</a:t>
            </a:r>
          </a:p>
          <a:p>
            <a:r>
              <a:rPr lang="en-US" sz="2595" dirty="0" smtClean="0"/>
              <a:t>Familiar content and context</a:t>
            </a:r>
          </a:p>
          <a:p>
            <a:r>
              <a:rPr lang="en-US" sz="2595" dirty="0"/>
              <a:t>Learners practice the functions and related structures, vocabulary through a variety of tasks to get ready for the final performance assessment tasks</a:t>
            </a:r>
          </a:p>
          <a:p>
            <a:pPr>
              <a:buNone/>
            </a:pPr>
            <a:endParaRPr lang="en-US"/>
          </a:p>
        </p:txBody>
      </p:sp>
      <p:sp>
        <p:nvSpPr>
          <p:cNvPr id="11" name="Content Placeholder 10"/>
          <p:cNvSpPr>
            <a:spLocks noGrp="1"/>
          </p:cNvSpPr>
          <p:nvPr>
            <p:ph sz="quarter" idx="4"/>
          </p:nvPr>
        </p:nvSpPr>
        <p:spPr>
          <a:xfrm>
            <a:off x="4640561" y="2317418"/>
            <a:ext cx="3919779" cy="3924872"/>
          </a:xfrm>
          <a:ln>
            <a:solidFill>
              <a:schemeClr val="accent1"/>
            </a:solidFill>
          </a:ln>
        </p:spPr>
        <p:txBody>
          <a:bodyPr>
            <a:noAutofit/>
          </a:bodyPr>
          <a:lstStyle/>
          <a:p>
            <a:r>
              <a:rPr lang="en-US" sz="2400" dirty="0"/>
              <a:t>Independent of specific classroom instruction</a:t>
            </a:r>
          </a:p>
          <a:p>
            <a:r>
              <a:rPr lang="en-US" sz="2400" dirty="0"/>
              <a:t>Spontaneous</a:t>
            </a:r>
          </a:p>
          <a:p>
            <a:r>
              <a:rPr lang="en-US" sz="2400" dirty="0"/>
              <a:t>Broad content and context</a:t>
            </a:r>
          </a:p>
          <a:p>
            <a:r>
              <a:rPr lang="en-US" sz="2400" dirty="0"/>
              <a:t>Sustained performance across all the tasks and contexts for the level</a:t>
            </a:r>
          </a:p>
          <a:p>
            <a:pPr>
              <a:buNone/>
            </a:pPr>
            <a:endParaRPr lang="en-US"/>
          </a:p>
        </p:txBody>
      </p:sp>
      <p:sp>
        <p:nvSpPr>
          <p:cNvPr id="3" name="Footer Placeholder 2"/>
          <p:cNvSpPr>
            <a:spLocks noGrp="1"/>
          </p:cNvSpPr>
          <p:nvPr>
            <p:ph type="ftr" sz="quarter" idx="17"/>
          </p:nvPr>
        </p:nvSpPr>
        <p:spPr>
          <a:xfrm>
            <a:off x="338636" y="6260883"/>
            <a:ext cx="6483240" cy="365125"/>
          </a:xfrm>
          <a:prstGeom prst="rect">
            <a:avLst/>
          </a:prstGeom>
        </p:spPr>
        <p:txBody>
          <a:bodyPr/>
          <a:lstStyle/>
          <a:p>
            <a:r>
              <a:rPr lang="en-US" smtClean="0"/>
              <a:t>Laura Terrill Fair Lawn - Pascack 2015</a:t>
            </a:r>
            <a:endParaRPr lang="en-US" dirty="0"/>
          </a:p>
        </p:txBody>
      </p:sp>
      <p:sp>
        <p:nvSpPr>
          <p:cNvPr id="8" name="Text Placeholder 7"/>
          <p:cNvSpPr>
            <a:spLocks noGrp="1"/>
          </p:cNvSpPr>
          <p:nvPr>
            <p:ph type="body" sz="quarter" idx="1"/>
          </p:nvPr>
        </p:nvSpPr>
        <p:spPr>
          <a:xfrm>
            <a:off x="611046" y="1741155"/>
            <a:ext cx="3892393" cy="576262"/>
          </a:xfrm>
          <a:solidFill>
            <a:schemeClr val="tx2"/>
          </a:solidFill>
          <a:ln>
            <a:solidFill>
              <a:schemeClr val="accent1"/>
            </a:solidFill>
          </a:ln>
        </p:spPr>
        <p:txBody>
          <a:bodyPr>
            <a:normAutofit lnSpcReduction="10000"/>
          </a:bodyPr>
          <a:lstStyle/>
          <a:p>
            <a:pPr algn="ctr"/>
            <a:r>
              <a:rPr lang="en-US" sz="3200"/>
              <a:t>Performance</a:t>
            </a:r>
            <a:r>
              <a:rPr lang="en-US"/>
              <a:t>	</a:t>
            </a:r>
          </a:p>
        </p:txBody>
      </p:sp>
      <p:sp>
        <p:nvSpPr>
          <p:cNvPr id="10" name="Text Placeholder 9"/>
          <p:cNvSpPr>
            <a:spLocks noGrp="1"/>
          </p:cNvSpPr>
          <p:nvPr>
            <p:ph type="body" sz="quarter" idx="3"/>
          </p:nvPr>
        </p:nvSpPr>
        <p:spPr>
          <a:xfrm>
            <a:off x="4640562" y="1741155"/>
            <a:ext cx="3895937" cy="576262"/>
          </a:xfrm>
          <a:solidFill>
            <a:schemeClr val="tx2"/>
          </a:solidFill>
          <a:ln>
            <a:solidFill>
              <a:schemeClr val="accent1"/>
            </a:solidFill>
          </a:ln>
        </p:spPr>
        <p:txBody>
          <a:bodyPr>
            <a:normAutofit lnSpcReduction="10000"/>
          </a:bodyPr>
          <a:lstStyle/>
          <a:p>
            <a:pPr algn="ctr"/>
            <a:r>
              <a:rPr lang="en-US" sz="3200"/>
              <a:t>Proficiency</a:t>
            </a:r>
          </a:p>
        </p:txBody>
      </p:sp>
      <p:sp>
        <p:nvSpPr>
          <p:cNvPr id="12" name="Slide Number Placeholder 11"/>
          <p:cNvSpPr>
            <a:spLocks noGrp="1"/>
          </p:cNvSpPr>
          <p:nvPr>
            <p:ph type="sldNum" sz="quarter" idx="16"/>
          </p:nvPr>
        </p:nvSpPr>
        <p:spPr/>
        <p:txBody>
          <a:bodyPr>
            <a:normAutofit fontScale="85000" lnSpcReduction="20000"/>
          </a:bodyPr>
          <a:lstStyle/>
          <a:p>
            <a:fld id="{74C2F60E-34D8-DD42-93FD-7BD7AE432328}" type="slidenum">
              <a:rPr lang="en-US"/>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400944" cy="4906963"/>
          </a:xfrm>
        </p:spPr>
        <p:txBody>
          <a:bodyPr>
            <a:normAutofit/>
          </a:bodyPr>
          <a:lstStyle/>
          <a:p>
            <a:pPr marL="0" indent="0">
              <a:buNone/>
            </a:pPr>
            <a:r>
              <a:rPr lang="en-US" sz="2000" dirty="0" smtClean="0"/>
              <a:t> </a:t>
            </a:r>
          </a:p>
          <a:p>
            <a:pPr marL="0" indent="0">
              <a:buNone/>
            </a:pPr>
            <a:r>
              <a:rPr lang="en-US" sz="3200" b="1" dirty="0">
                <a:solidFill>
                  <a:srgbClr val="FF0000"/>
                </a:solidFill>
              </a:rPr>
              <a:t>  points toward a targeted proficiency level</a:t>
            </a:r>
            <a:r>
              <a:rPr lang="en-US" sz="2000" dirty="0" smtClean="0"/>
              <a:t>			</a:t>
            </a:r>
            <a:r>
              <a:rPr lang="en-US" dirty="0"/>
              <a:t>	</a:t>
            </a:r>
            <a:r>
              <a:rPr lang="en-US" dirty="0" smtClean="0"/>
              <a:t>			</a:t>
            </a:r>
            <a:r>
              <a:rPr lang="en-US" sz="2400" dirty="0" smtClean="0"/>
              <a:t> </a:t>
            </a:r>
          </a:p>
          <a:p>
            <a:pPr marL="457200" lvl="1" indent="0">
              <a:buNone/>
            </a:pPr>
            <a:endParaRPr lang="en-US" dirty="0" smtClean="0"/>
          </a:p>
          <a:p>
            <a:pPr lvl="1"/>
            <a:endParaRPr lang="en-US" dirty="0" smtClean="0"/>
          </a:p>
          <a:p>
            <a:pPr marL="3200400" lvl="7" indent="0">
              <a:buNone/>
            </a:pPr>
            <a:endParaRPr lang="en-US" dirty="0" smtClean="0"/>
          </a:p>
          <a:p>
            <a:pPr marL="1371600" lvl="3" indent="0">
              <a:buNone/>
            </a:pPr>
            <a:r>
              <a:rPr lang="en-US" dirty="0" smtClean="0"/>
              <a:t> </a:t>
            </a:r>
          </a:p>
          <a:p>
            <a:pPr lvl="1"/>
            <a:endParaRPr lang="en-US" dirty="0" smtClean="0"/>
          </a:p>
          <a:p>
            <a:pPr lvl="1"/>
            <a:endParaRPr lang="en-US" dirty="0" smtClean="0"/>
          </a:p>
          <a:p>
            <a:pPr lvl="1"/>
            <a:endParaRPr lang="en-US" dirty="0"/>
          </a:p>
        </p:txBody>
      </p:sp>
      <p:pic>
        <p:nvPicPr>
          <p:cNvPr id="4" name="Picture 2" descr="U:\Users\AAPPL Project\AAPPL Teach\Slide Pics\Unused pics for Elvira\P5_Interpersonal.jpg"/>
          <p:cNvPicPr>
            <a:picLocks noChangeAspect="1" noChangeArrowheads="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32977" y="2467947"/>
            <a:ext cx="2067128" cy="1371600"/>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5" name="Picture 3" descr="U:\Users\AAPPL Project\AAPPL Teach\Slide Pics\Unused pics for Elvira\2-8C alternative.jpg"/>
          <p:cNvPicPr>
            <a:picLocks noChangeAspect="1" noChangeArrowheads="1"/>
          </p:cNvPicPr>
          <p:nvPr/>
        </p:nvPicPr>
        <p:blipFill>
          <a:blip r:embed="rId4"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04800" y="5257800"/>
            <a:ext cx="1317294" cy="1232664"/>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8" name="Right Arrow 7"/>
          <p:cNvSpPr/>
          <p:nvPr/>
        </p:nvSpPr>
        <p:spPr>
          <a:xfrm rot="19406243">
            <a:off x="2721403" y="4753478"/>
            <a:ext cx="2775369" cy="6461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What learners 													instructional setting </a:t>
            </a:r>
          </a:p>
        </p:txBody>
      </p:sp>
      <p:pic>
        <p:nvPicPr>
          <p:cNvPr id="9" name="Picture 3" descr="U:\Users\AAPPL Project\AAPPL Teach\Slide Pics\Unused pics for Elvira\3-1C.9.jpg"/>
          <p:cNvPicPr>
            <a:picLocks noChangeAspect="1" noChangeArrowheads="1"/>
          </p:cNvPicPr>
          <p:nvPr/>
        </p:nvPicPr>
        <p:blipFill>
          <a:blip r:embed="rId5"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622094" y="3962400"/>
            <a:ext cx="1737360" cy="1156463"/>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 name="Picture 2"/>
          <p:cNvPicPr>
            <a:picLocks noChangeAspect="1" noChangeArrowheads="1"/>
          </p:cNvPicPr>
          <p:nvPr/>
        </p:nvPicPr>
        <p:blipFill rotWithShape="1">
          <a:blip r:embed="rId6"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t="6406"/>
          <a:stretch/>
        </p:blipFill>
        <p:spPr bwMode="auto">
          <a:xfrm>
            <a:off x="5276745" y="2407826"/>
            <a:ext cx="3581400" cy="426561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12" name="TextBox 11"/>
          <p:cNvSpPr txBox="1"/>
          <p:nvPr/>
        </p:nvSpPr>
        <p:spPr>
          <a:xfrm>
            <a:off x="304800" y="141982"/>
            <a:ext cx="8553345" cy="1077218"/>
          </a:xfrm>
          <a:prstGeom prst="rect">
            <a:avLst/>
          </a:prstGeom>
          <a:noFill/>
        </p:spPr>
        <p:txBody>
          <a:bodyPr wrap="square" rtlCol="0">
            <a:spAutoFit/>
          </a:bodyPr>
          <a:lstStyle/>
          <a:p>
            <a:pPr algn="ctr"/>
            <a:r>
              <a:rPr lang="en-US" sz="3200" dirty="0" smtClean="0"/>
              <a:t>What learners demonstrate in the familiar context of the instructional setting…</a:t>
            </a:r>
          </a:p>
        </p:txBody>
      </p:sp>
      <p:sp>
        <p:nvSpPr>
          <p:cNvPr id="13" name="Footer Placeholder 12"/>
          <p:cNvSpPr>
            <a:spLocks noGrp="1"/>
          </p:cNvSpPr>
          <p:nvPr>
            <p:ph type="ftr" sz="quarter" idx="11"/>
          </p:nvPr>
        </p:nvSpPr>
        <p:spPr/>
        <p:txBody>
          <a:bodyPr/>
          <a:lstStyle/>
          <a:p>
            <a:r>
              <a:rPr lang="en-US"/>
              <a:t>Laura Terrill Fair Lawn - Pascack 2015</a:t>
            </a:r>
          </a:p>
        </p:txBody>
      </p:sp>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11</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997423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2800" i="1"/>
              <a:t>NCSSFL-ACTFL Global Can-Do Benchmarks </a:t>
            </a:r>
            <a:br>
              <a:rPr lang="en-US" sz="2800" i="1"/>
            </a:br>
            <a:r>
              <a:rPr lang="en-US" sz="2800" i="1"/>
              <a:t>Interpersonal </a:t>
            </a:r>
            <a:endParaRPr lang="en-US" sz="2800"/>
          </a:p>
        </p:txBody>
      </p:sp>
      <p:graphicFrame>
        <p:nvGraphicFramePr>
          <p:cNvPr id="5" name="Table 4"/>
          <p:cNvGraphicFramePr>
            <a:graphicFrameLocks noGrp="1"/>
          </p:cNvGraphicFramePr>
          <p:nvPr/>
        </p:nvGraphicFramePr>
        <p:xfrm>
          <a:off x="304800" y="1595585"/>
          <a:ext cx="8458200" cy="4968239"/>
        </p:xfrm>
        <a:graphic>
          <a:graphicData uri="http://schemas.openxmlformats.org/drawingml/2006/table">
            <a:tbl>
              <a:tblPr firstRow="1" bandRow="1">
                <a:tableStyleId>{5C22544A-7EE6-4342-B048-85BDC9FD1C3A}</a:tableStyleId>
              </a:tblPr>
              <a:tblGrid>
                <a:gridCol w="1203381"/>
                <a:gridCol w="1186106"/>
                <a:gridCol w="1589152"/>
                <a:gridCol w="1324293"/>
                <a:gridCol w="1577634"/>
                <a:gridCol w="1577634"/>
              </a:tblGrid>
              <a:tr h="365760">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r>
              <a:tr h="4068445">
                <a:tc>
                  <a:txBody>
                    <a:bodyPr/>
                    <a:lstStyle/>
                    <a:p>
                      <a:pPr marL="0" marR="0" algn="l">
                        <a:spcBef>
                          <a:spcPts val="0"/>
                        </a:spcBef>
                        <a:spcAft>
                          <a:spcPts val="0"/>
                        </a:spcAft>
                      </a:pPr>
                      <a:r>
                        <a:rPr lang="en-US" sz="1400">
                          <a:latin typeface="+mn-lt"/>
                          <a:ea typeface="Cambria"/>
                          <a:cs typeface="Times New Roman"/>
                        </a:rPr>
                        <a:t>I can communicate on some</a:t>
                      </a:r>
                      <a:br>
                        <a:rPr lang="en-US" sz="1400">
                          <a:latin typeface="+mn-lt"/>
                          <a:ea typeface="Cambria"/>
                          <a:cs typeface="Times New Roman"/>
                        </a:rPr>
                      </a:br>
                      <a:r>
                        <a:rPr lang="en-US" sz="1400">
                          <a:latin typeface="+mn-lt"/>
                          <a:ea typeface="Cambria"/>
                          <a:cs typeface="Times New Roman"/>
                        </a:rPr>
                        <a:t>very familiar topics using single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on very familiar topics using a variety of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and exchange information about familiar topics using phrases and simple sentences, sometimes supported by memorized language. I can usually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a number of familiar topics using simple sentences. I can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familiar topics using sentences and series of sentences. I can handle short social interactions in everyday situations by asking and answering a variety of questions. I can usually say what I want to say about myself and my everyday life. </a:t>
                      </a:r>
                    </a:p>
                  </a:txBody>
                  <a:tcPr marL="51435" marR="51435" marT="0" marB="0"/>
                </a:tc>
                <a:tc>
                  <a:txBody>
                    <a:bodyPr/>
                    <a:lstStyle/>
                    <a:p>
                      <a:r>
                        <a:rPr kumimoji="0" lang="en-US" sz="1400" kern="1200">
                          <a:solidFill>
                            <a:schemeClr val="dk1"/>
                          </a:solidFill>
                          <a:latin typeface="+mn-lt"/>
                          <a:ea typeface="+mn-ea"/>
                          <a:cs typeface="+mn-cs"/>
                        </a:rPr>
                        <a:t>I can participate with ease and confidence in conversations on familiar topics. I can usually talk about events and experiences in various time frames. </a:t>
                      </a:r>
                      <a:endParaRPr lang="en-US" sz="1400"/>
                    </a:p>
                    <a:p>
                      <a:r>
                        <a:rPr kumimoji="0" lang="en-US" sz="1400" kern="1200">
                          <a:solidFill>
                            <a:schemeClr val="dk1"/>
                          </a:solidFill>
                          <a:latin typeface="+mn-lt"/>
                          <a:ea typeface="+mn-ea"/>
                          <a:cs typeface="+mn-cs"/>
                        </a:rPr>
                        <a:t>I can usually describe people, places, and things. I can handle social interactions in everyday situations, sometimes even when there is an unexpected complication. </a:t>
                      </a:r>
                      <a:endParaRPr lang="en-US" sz="1400">
                        <a:latin typeface="+mn-lt"/>
                        <a:ea typeface="Cambria"/>
                        <a:cs typeface="Times New Roman"/>
                      </a:endParaRPr>
                    </a:p>
                  </a:txBody>
                  <a:tcPr marL="51435" marR="51435" marT="0" marB="0"/>
                </a:tc>
              </a:tr>
            </a:tbl>
          </a:graphicData>
        </a:graphic>
      </p:graphicFrame>
      <p:sp>
        <p:nvSpPr>
          <p:cNvPr id="6" name="Footer Placeholder 5"/>
          <p:cNvSpPr>
            <a:spLocks noGrp="1"/>
          </p:cNvSpPr>
          <p:nvPr>
            <p:ph type="ftr" sz="quarter" idx="11"/>
          </p:nvPr>
        </p:nvSpPr>
        <p:spPr/>
        <p:txBody>
          <a:bodyPr/>
          <a:lstStyle/>
          <a:p>
            <a:r>
              <a:rPr lang="en-US"/>
              <a:t>Laura Terrill Fair Lawn - Pascack 2015</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Title 1"/>
          <p:cNvSpPr>
            <a:spLocks noGrp="1"/>
          </p:cNvSpPr>
          <p:nvPr>
            <p:ph type="title"/>
          </p:nvPr>
        </p:nvSpPr>
        <p:spPr>
          <a:xfrm>
            <a:off x="544509" y="208498"/>
            <a:ext cx="8194675" cy="993775"/>
          </a:xfrm>
        </p:spPr>
        <p:txBody>
          <a:bodyPr>
            <a:noAutofit/>
          </a:bodyPr>
          <a:lstStyle/>
          <a:p>
            <a:pPr algn="ctr"/>
            <a:r>
              <a:rPr lang="en-US" sz="3200" i="1">
                <a:ea typeface="ＭＳ Ｐゴシック" pitchFamily="-84" charset="-128"/>
                <a:cs typeface="ＭＳ Ｐゴシック" pitchFamily="-84" charset="-128"/>
              </a:rPr>
              <a:t>NCSSFL-ACTFL Global Benchmarks</a:t>
            </a:r>
            <a:br>
              <a:rPr lang="en-US" sz="3200" i="1">
                <a:ea typeface="ＭＳ Ｐゴシック" pitchFamily="-84" charset="-128"/>
                <a:cs typeface="ＭＳ Ｐゴシック" pitchFamily="-84" charset="-128"/>
              </a:rPr>
            </a:br>
            <a:r>
              <a:rPr lang="en-US" sz="3200" i="1">
                <a:ea typeface="ＭＳ Ｐゴシック" pitchFamily="-84" charset="-128"/>
                <a:cs typeface="ＭＳ Ｐゴシック" pitchFamily="-84" charset="-128"/>
              </a:rPr>
              <a:t>Presentational Writing </a:t>
            </a:r>
            <a:endParaRPr lang="en-US" sz="3200">
              <a:ea typeface="ＭＳ Ｐゴシック" pitchFamily="-84" charset="-128"/>
              <a:cs typeface="ＭＳ Ｐゴシック" pitchFamily="-84" charset="-128"/>
            </a:endParaRPr>
          </a:p>
        </p:txBody>
      </p:sp>
      <p:sp>
        <p:nvSpPr>
          <p:cNvPr id="6" name="Footer Placeholder 5"/>
          <p:cNvSpPr>
            <a:spLocks noGrp="1"/>
          </p:cNvSpPr>
          <p:nvPr>
            <p:ph type="ftr" sz="quarter" idx="11"/>
          </p:nvPr>
        </p:nvSpPr>
        <p:spPr/>
        <p:txBody>
          <a:bodyPr/>
          <a:lstStyle/>
          <a:p>
            <a:r>
              <a:rPr lang="en-US"/>
              <a:t>Laura Terrill Fair Lawn - Pascack 2015</a:t>
            </a:r>
          </a:p>
        </p:txBody>
      </p:sp>
      <p:graphicFrame>
        <p:nvGraphicFramePr>
          <p:cNvPr id="5" name="Table 4"/>
          <p:cNvGraphicFramePr>
            <a:graphicFrameLocks noGrp="1"/>
          </p:cNvGraphicFramePr>
          <p:nvPr/>
        </p:nvGraphicFramePr>
        <p:xfrm>
          <a:off x="257053" y="1779399"/>
          <a:ext cx="8679682" cy="4382601"/>
        </p:xfrm>
        <a:graphic>
          <a:graphicData uri="http://schemas.openxmlformats.org/drawingml/2006/table">
            <a:tbl>
              <a:tblPr firstRow="1" bandRow="1">
                <a:tableStyleId>{5C22544A-7EE6-4342-B048-85BDC9FD1C3A}</a:tableStyleId>
              </a:tblPr>
              <a:tblGrid>
                <a:gridCol w="1418129"/>
                <a:gridCol w="1439396"/>
                <a:gridCol w="1457427"/>
                <a:gridCol w="1521015"/>
                <a:gridCol w="1306522"/>
                <a:gridCol w="1537193"/>
              </a:tblGrid>
              <a:tr h="508127">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r>
              <a:tr h="387447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a:solidFill>
                            <a:schemeClr val="dk1"/>
                          </a:solidFill>
                          <a:latin typeface="+mn-lt"/>
                          <a:ea typeface="+mn-ea"/>
                          <a:cs typeface="+mn-cs"/>
                        </a:rPr>
                        <a:t>I can copy some familiar words, characters, or phrases. </a:t>
                      </a:r>
                      <a:endParaRPr lang="en-US" sz="1600"/>
                    </a:p>
                    <a:p>
                      <a:pPr marL="0" marR="0" algn="l">
                        <a:spcBef>
                          <a:spcPts val="0"/>
                        </a:spcBef>
                        <a:spcAft>
                          <a:spcPts val="0"/>
                        </a:spcAft>
                      </a:pPr>
                      <a:endParaRPr lang="en-US" sz="1600">
                        <a:latin typeface="+mn-lt"/>
                        <a:ea typeface="Cambria"/>
                        <a:cs typeface="Times New Roman"/>
                      </a:endParaRPr>
                    </a:p>
                  </a:txBody>
                  <a:tcPr marL="51435" marR="51435" marT="0" marB="0"/>
                </a:tc>
                <a:tc>
                  <a:txBody>
                    <a:bodyPr/>
                    <a:lstStyle/>
                    <a:p>
                      <a:r>
                        <a:rPr kumimoji="0" lang="en-US" sz="1600" kern="1200">
                          <a:solidFill>
                            <a:schemeClr val="dk1"/>
                          </a:solidFill>
                          <a:latin typeface="+mn-lt"/>
                          <a:ea typeface="+mn-ea"/>
                          <a:cs typeface="+mn-cs"/>
                        </a:rPr>
                        <a:t>I can write lists and memorized phrases on familiar topics. </a:t>
                      </a:r>
                      <a:endParaRPr lang="en-US" sz="1600"/>
                    </a:p>
                  </a:txBody>
                  <a:tcPr marL="51435" marR="51435" marT="0" marB="0"/>
                </a:tc>
                <a:tc>
                  <a:txBody>
                    <a:bodyPr/>
                    <a:lstStyle/>
                    <a:p>
                      <a:r>
                        <a:rPr kumimoji="0" lang="en-US" sz="1600" kern="1200">
                          <a:solidFill>
                            <a:schemeClr val="dk1"/>
                          </a:solidFill>
                          <a:latin typeface="+mn-lt"/>
                          <a:ea typeface="+mn-ea"/>
                          <a:cs typeface="+mn-cs"/>
                        </a:rPr>
                        <a:t>I can write short messages and notes on familiar topics related to everyday life. </a:t>
                      </a:r>
                      <a:endParaRPr lang="en-US" sz="1600"/>
                    </a:p>
                  </a:txBody>
                  <a:tcPr marL="51435" marR="51435" marT="0" marB="0"/>
                </a:tc>
                <a:tc>
                  <a:txBody>
                    <a:bodyPr/>
                    <a:lstStyle/>
                    <a:p>
                      <a:r>
                        <a:rPr kumimoji="0" lang="en-US" sz="1600" kern="1200">
                          <a:solidFill>
                            <a:schemeClr val="dk1"/>
                          </a:solidFill>
                          <a:latin typeface="+mn-lt"/>
                          <a:ea typeface="+mn-ea"/>
                          <a:cs typeface="+mn-cs"/>
                        </a:rPr>
                        <a:t>I can write briefly about most familiar topics and present information using a series of simple sentences. </a:t>
                      </a:r>
                      <a:endParaRPr lang="en-US" sz="1600"/>
                    </a:p>
                  </a:txBody>
                  <a:tcPr marL="51435" marR="51435"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a:solidFill>
                            <a:schemeClr val="dk1"/>
                          </a:solidFill>
                          <a:latin typeface="+mn-lt"/>
                          <a:ea typeface="+mn-ea"/>
                          <a:cs typeface="+mn-cs"/>
                        </a:rPr>
                        <a:t>I can write on a wide variety of familiar topics using connected sentences. </a:t>
                      </a:r>
                      <a:endParaRPr lang="en-US" sz="1600"/>
                    </a:p>
                    <a:p>
                      <a:endParaRPr lang="en-US" sz="16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latin typeface="+mn-lt"/>
                        </a:rPr>
                        <a:t>I can write on topics related to school, work, and community in a generally organized way. I can write some simple paragraphs about events and experiences in various time frames. </a:t>
                      </a:r>
                    </a:p>
                  </a:txBody>
                  <a:tcPr/>
                </a:tc>
              </a:tr>
            </a:tbl>
          </a:graphicData>
        </a:graphic>
      </p:graphicFrame>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Title 30"/>
          <p:cNvSpPr>
            <a:spLocks noGrp="1"/>
          </p:cNvSpPr>
          <p:nvPr>
            <p:ph type="title"/>
          </p:nvPr>
        </p:nvSpPr>
        <p:spPr/>
        <p:txBody>
          <a:bodyPr/>
          <a:lstStyle/>
          <a:p>
            <a:r>
              <a:rPr lang="en-US"/>
              <a:t>Proficiency</a:t>
            </a:r>
          </a:p>
        </p:txBody>
      </p:sp>
      <p:sp>
        <p:nvSpPr>
          <p:cNvPr id="66564" name="Slide Number Placeholder 8"/>
          <p:cNvSpPr>
            <a:spLocks noGrp="1"/>
          </p:cNvSpPr>
          <p:nvPr>
            <p:ph type="sldNum" sz="quarter" idx="12"/>
          </p:nvPr>
        </p:nvSpPr>
        <p:spPr/>
        <p:txBody>
          <a:bodyPr>
            <a:normAutofit fontScale="85000" lnSpcReduction="20000"/>
          </a:bodyPr>
          <a:lstStyle/>
          <a:p>
            <a:fld id="{E91D63FB-2717-C945-AAB6-FD6409EA7C76}" type="slidenum">
              <a:rPr lang="en-US"/>
              <a:pPr/>
              <a:t>14</a:t>
            </a:fld>
            <a:endParaRPr lang="en-US"/>
          </a:p>
        </p:txBody>
      </p:sp>
      <p:pic>
        <p:nvPicPr>
          <p:cNvPr id="237571" name="Picture 3" descr="NA02343_[1]"/>
          <p:cNvPicPr>
            <a:picLocks noGrp="1" noChangeAspect="1" noChangeArrowheads="1"/>
          </p:cNvPicPr>
          <p:nvPr>
            <p:ph idx="1"/>
          </p:nvPr>
        </p:nvPicPr>
        <p:blipFill>
          <a:blip r:embed="rId2"/>
          <a:srcRect l="-66221" r="-66221"/>
          <a:stretch>
            <a:fillRect/>
          </a:stretch>
        </p:blipFill>
        <p:spPr>
          <a:xfrm>
            <a:off x="612648" y="1689100"/>
            <a:ext cx="8153400" cy="4495800"/>
          </a:xfrm>
        </p:spPr>
      </p:pic>
      <p:sp>
        <p:nvSpPr>
          <p:cNvPr id="15" name="TextBox 14"/>
          <p:cNvSpPr txBox="1">
            <a:spLocks noChangeArrowheads="1"/>
          </p:cNvSpPr>
          <p:nvPr/>
        </p:nvSpPr>
        <p:spPr bwMode="auto">
          <a:xfrm>
            <a:off x="76200" y="4419600"/>
            <a:ext cx="3606800" cy="1200150"/>
          </a:xfrm>
          <a:prstGeom prst="rect">
            <a:avLst/>
          </a:prstGeom>
          <a:noFill/>
          <a:ln w="9525">
            <a:noFill/>
            <a:miter lim="800000"/>
            <a:headEnd/>
            <a:tailEnd/>
          </a:ln>
        </p:spPr>
        <p:txBody>
          <a:bodyPr wrap="none">
            <a:prstTxWarp prst="textNoShape">
              <a:avLst/>
            </a:prstTxWarp>
            <a:spAutoFit/>
          </a:bodyPr>
          <a:lstStyle/>
          <a:p>
            <a:r>
              <a:rPr lang="en-US">
                <a:solidFill>
                  <a:srgbClr val="FF0000"/>
                </a:solidFill>
                <a:latin typeface="Cambria" pitchFamily="-1" charset="0"/>
                <a:ea typeface="Cambria" pitchFamily="-1" charset="0"/>
                <a:cs typeface="Cambria" pitchFamily="-1" charset="0"/>
              </a:rPr>
              <a:t>Roots</a:t>
            </a:r>
            <a:r>
              <a:rPr lang="en-US">
                <a:latin typeface="Cambria" pitchFamily="-1" charset="0"/>
                <a:ea typeface="Cambria" pitchFamily="-1" charset="0"/>
                <a:cs typeface="Cambria" pitchFamily="-1" charset="0"/>
              </a:rPr>
              <a:t>: Content &amp; Contexts</a:t>
            </a:r>
          </a:p>
          <a:p>
            <a:pPr marL="273050" lvl="1" indent="273050">
              <a:buFont typeface="Arial" pitchFamily="-1" charset="0"/>
              <a:buChar char="•"/>
            </a:pPr>
            <a:r>
              <a:rPr lang="en-US">
                <a:latin typeface="Cambria" pitchFamily="-1" charset="0"/>
                <a:ea typeface="Cambria" pitchFamily="-1" charset="0"/>
                <a:cs typeface="Cambria" pitchFamily="-1" charset="0"/>
              </a:rPr>
              <a:t>Topics</a:t>
            </a:r>
          </a:p>
          <a:p>
            <a:pPr marL="273050" lvl="1" indent="273050">
              <a:buFont typeface="Arial" pitchFamily="-1" charset="0"/>
              <a:buChar char="•"/>
            </a:pPr>
            <a:r>
              <a:rPr lang="en-US">
                <a:latin typeface="Cambria" pitchFamily="-1" charset="0"/>
                <a:ea typeface="Cambria" pitchFamily="-1" charset="0"/>
                <a:cs typeface="Cambria" pitchFamily="-1" charset="0"/>
              </a:rPr>
              <a:t>Social Situations</a:t>
            </a:r>
          </a:p>
        </p:txBody>
      </p:sp>
      <p:sp>
        <p:nvSpPr>
          <p:cNvPr id="16" name="TextBox 15"/>
          <p:cNvSpPr txBox="1"/>
          <p:nvPr/>
        </p:nvSpPr>
        <p:spPr>
          <a:xfrm>
            <a:off x="6039858" y="4038600"/>
            <a:ext cx="2816225" cy="1846263"/>
          </a:xfrm>
          <a:prstGeom prst="rect">
            <a:avLst/>
          </a:prstGeom>
          <a:noFill/>
        </p:spPr>
        <p:txBody>
          <a:bodyPr wrap="none">
            <a:spAutoFit/>
          </a:bodyPr>
          <a:lstStyle/>
          <a:p>
            <a:pPr>
              <a:defRPr/>
            </a:pPr>
            <a:r>
              <a:rPr lang="en-US">
                <a:solidFill>
                  <a:srgbClr val="FF0000"/>
                </a:solidFill>
                <a:latin typeface="Cambria"/>
                <a:cs typeface="Cambria"/>
              </a:rPr>
              <a:t>Trunk</a:t>
            </a:r>
            <a:r>
              <a:rPr lang="en-US">
                <a:latin typeface="Cambria"/>
                <a:cs typeface="Cambria"/>
              </a:rPr>
              <a:t>: Functions</a:t>
            </a:r>
          </a:p>
          <a:p>
            <a:pPr marL="91440" indent="182880">
              <a:buFont typeface="Arial"/>
              <a:buChar char="•"/>
              <a:defRPr/>
            </a:pPr>
            <a:r>
              <a:rPr lang="en-US">
                <a:latin typeface="Cambria"/>
                <a:cs typeface="Cambria"/>
              </a:rPr>
              <a:t>Ask &amp; answer questions</a:t>
            </a:r>
          </a:p>
          <a:p>
            <a:pPr marL="91440" indent="182880">
              <a:buFont typeface="Arial"/>
              <a:buChar char="•"/>
              <a:defRPr/>
            </a:pPr>
            <a:r>
              <a:rPr lang="en-US">
                <a:latin typeface="Cambria"/>
                <a:cs typeface="Cambria"/>
              </a:rPr>
              <a:t>Describe</a:t>
            </a:r>
          </a:p>
          <a:p>
            <a:pPr marL="91440" indent="182880">
              <a:buFont typeface="Arial"/>
              <a:buChar char="•"/>
              <a:defRPr/>
            </a:pPr>
            <a:r>
              <a:rPr lang="en-US">
                <a:latin typeface="Cambria"/>
                <a:cs typeface="Cambria"/>
              </a:rPr>
              <a:t>Compare &amp; contrast</a:t>
            </a:r>
          </a:p>
          <a:p>
            <a:pPr marL="91440" indent="182880">
              <a:buFont typeface="Arial"/>
              <a:buChar char="•"/>
              <a:defRPr/>
            </a:pPr>
            <a:r>
              <a:rPr lang="en-US">
                <a:latin typeface="Cambria"/>
                <a:cs typeface="Cambria"/>
              </a:rPr>
              <a:t>Narrate &amp; describe</a:t>
            </a:r>
          </a:p>
          <a:p>
            <a:pPr marL="91440" indent="182880">
              <a:buFont typeface="Arial"/>
              <a:buChar char="•"/>
              <a:defRPr/>
            </a:pPr>
            <a:r>
              <a:rPr lang="en-US">
                <a:latin typeface="Cambria"/>
                <a:cs typeface="Cambria"/>
              </a:rPr>
              <a:t>Support an opinion</a:t>
            </a:r>
          </a:p>
        </p:txBody>
      </p:sp>
      <p:sp>
        <p:nvSpPr>
          <p:cNvPr id="17" name="TextBox 16"/>
          <p:cNvSpPr txBox="1">
            <a:spLocks noChangeArrowheads="1"/>
          </p:cNvSpPr>
          <p:nvPr/>
        </p:nvSpPr>
        <p:spPr bwMode="auto">
          <a:xfrm>
            <a:off x="6134100" y="1638300"/>
            <a:ext cx="2668588" cy="2492375"/>
          </a:xfrm>
          <a:prstGeom prst="rect">
            <a:avLst/>
          </a:prstGeom>
          <a:noFill/>
          <a:ln w="9525">
            <a:noFill/>
            <a:miter lim="800000"/>
            <a:headEnd/>
            <a:tailEnd/>
          </a:ln>
        </p:spPr>
        <p:txBody>
          <a:bodyPr>
            <a:prstTxWarp prst="textNoShape">
              <a:avLst/>
            </a:prstTxWarp>
            <a:spAutoFit/>
          </a:bodyPr>
          <a:lstStyle/>
          <a:p>
            <a:r>
              <a:rPr lang="en-US">
                <a:solidFill>
                  <a:srgbClr val="FF0000"/>
                </a:solidFill>
                <a:latin typeface="Cambria" pitchFamily="-1" charset="0"/>
                <a:ea typeface="Cambria" pitchFamily="-1" charset="0"/>
                <a:cs typeface="Cambria" pitchFamily="-1" charset="0"/>
              </a:rPr>
              <a:t>Leaves</a:t>
            </a:r>
            <a:r>
              <a:rPr lang="en-US">
                <a:latin typeface="Cambria" pitchFamily="-1" charset="0"/>
                <a:ea typeface="Cambria" pitchFamily="-1" charset="0"/>
                <a:cs typeface="Cambria" pitchFamily="-1" charset="0"/>
              </a:rPr>
              <a:t>: Accuracy</a:t>
            </a:r>
          </a:p>
          <a:p>
            <a:pPr marL="273050" lvl="1" indent="-182563">
              <a:buFont typeface="Arial" pitchFamily="-1" charset="0"/>
              <a:buChar char="•"/>
            </a:pPr>
            <a:r>
              <a:rPr lang="en-US">
                <a:latin typeface="Cambria" pitchFamily="-1" charset="0"/>
                <a:ea typeface="Cambria" pitchFamily="-1" charset="0"/>
                <a:cs typeface="Cambria" pitchFamily="-1" charset="0"/>
              </a:rPr>
              <a:t>Pronunciation</a:t>
            </a:r>
          </a:p>
          <a:p>
            <a:pPr marL="273050" lvl="1" indent="-182563">
              <a:buFont typeface="Arial" pitchFamily="-1" charset="0"/>
              <a:buChar char="•"/>
            </a:pPr>
            <a:r>
              <a:rPr lang="en-US">
                <a:latin typeface="Cambria" pitchFamily="-1" charset="0"/>
                <a:ea typeface="Cambria" pitchFamily="-1" charset="0"/>
                <a:cs typeface="Cambria" pitchFamily="-1" charset="0"/>
              </a:rPr>
              <a:t>Grammar</a:t>
            </a:r>
          </a:p>
          <a:p>
            <a:pPr marL="273050" lvl="1" indent="-182563">
              <a:buFont typeface="Arial" pitchFamily="-1" charset="0"/>
              <a:buChar char="•"/>
            </a:pPr>
            <a:r>
              <a:rPr lang="en-US">
                <a:latin typeface="Cambria" pitchFamily="-1" charset="0"/>
                <a:ea typeface="Cambria" pitchFamily="-1" charset="0"/>
                <a:cs typeface="Cambria" pitchFamily="-1" charset="0"/>
              </a:rPr>
              <a:t>Vocabulary</a:t>
            </a:r>
          </a:p>
          <a:p>
            <a:pPr marL="273050" lvl="1" indent="-182563">
              <a:buFont typeface="Arial" pitchFamily="-1" charset="0"/>
              <a:buChar char="•"/>
            </a:pPr>
            <a:r>
              <a:rPr lang="en-US">
                <a:latin typeface="Cambria" pitchFamily="-1" charset="0"/>
                <a:ea typeface="Cambria" pitchFamily="-1" charset="0"/>
                <a:cs typeface="Cambria" pitchFamily="-1" charset="0"/>
              </a:rPr>
              <a:t>Socio-linguistic appropriateness</a:t>
            </a:r>
          </a:p>
          <a:p>
            <a:pPr marL="273050" lvl="1" indent="-182563">
              <a:buFont typeface="Arial" pitchFamily="-1" charset="0"/>
              <a:buChar char="•"/>
            </a:pPr>
            <a:r>
              <a:rPr lang="en-US">
                <a:latin typeface="Cambria" pitchFamily="-1" charset="0"/>
                <a:ea typeface="Cambria" pitchFamily="-1" charset="0"/>
                <a:cs typeface="Cambria" pitchFamily="-1" charset="0"/>
              </a:rPr>
              <a:t>Fluency</a:t>
            </a:r>
          </a:p>
          <a:p>
            <a:endParaRPr lang="en-US">
              <a:latin typeface="Cambria" pitchFamily="-1" charset="0"/>
              <a:ea typeface="Cambria" pitchFamily="-1" charset="0"/>
              <a:cs typeface="Cambria" pitchFamily="-1" charset="0"/>
            </a:endParaRPr>
          </a:p>
        </p:txBody>
      </p:sp>
      <p:sp>
        <p:nvSpPr>
          <p:cNvPr id="18" name="TextBox 17"/>
          <p:cNvSpPr txBox="1">
            <a:spLocks noChangeArrowheads="1"/>
          </p:cNvSpPr>
          <p:nvPr/>
        </p:nvSpPr>
        <p:spPr bwMode="auto">
          <a:xfrm>
            <a:off x="76200" y="1981200"/>
            <a:ext cx="2830513" cy="1292225"/>
          </a:xfrm>
          <a:prstGeom prst="rect">
            <a:avLst/>
          </a:prstGeom>
          <a:noFill/>
          <a:ln w="9525">
            <a:noFill/>
            <a:miter lim="800000"/>
            <a:headEnd/>
            <a:tailEnd/>
          </a:ln>
        </p:spPr>
        <p:txBody>
          <a:bodyPr wrap="none">
            <a:prstTxWarp prst="textNoShape">
              <a:avLst/>
            </a:prstTxWarp>
            <a:spAutoFit/>
          </a:bodyPr>
          <a:lstStyle/>
          <a:p>
            <a:r>
              <a:rPr lang="en-US">
                <a:solidFill>
                  <a:srgbClr val="FF0000"/>
                </a:solidFill>
                <a:latin typeface="Cambria" pitchFamily="-1" charset="0"/>
                <a:ea typeface="Cambria" pitchFamily="-1" charset="0"/>
                <a:cs typeface="Cambria" pitchFamily="-1" charset="0"/>
              </a:rPr>
              <a:t>Branches</a:t>
            </a:r>
            <a:r>
              <a:rPr lang="en-US">
                <a:latin typeface="Cambria" pitchFamily="-1" charset="0"/>
                <a:ea typeface="Cambria" pitchFamily="-1" charset="0"/>
                <a:cs typeface="Cambria" pitchFamily="-1" charset="0"/>
              </a:rPr>
              <a:t>: Text Type</a:t>
            </a:r>
          </a:p>
          <a:p>
            <a:pPr marL="273050" lvl="1" indent="273050">
              <a:buFont typeface="Arial" pitchFamily="-1" charset="0"/>
              <a:buChar char="•"/>
            </a:pPr>
            <a:r>
              <a:rPr lang="en-US">
                <a:latin typeface="Cambria" pitchFamily="-1" charset="0"/>
                <a:ea typeface="Cambria" pitchFamily="-1" charset="0"/>
                <a:cs typeface="Cambria" pitchFamily="-1" charset="0"/>
              </a:rPr>
              <a:t>words</a:t>
            </a:r>
          </a:p>
          <a:p>
            <a:pPr marL="273050" lvl="1" indent="273050">
              <a:buFont typeface="Arial" pitchFamily="-1" charset="0"/>
              <a:buChar char="•"/>
            </a:pPr>
            <a:r>
              <a:rPr lang="en-US">
                <a:latin typeface="Cambria" pitchFamily="-1" charset="0"/>
                <a:ea typeface="Cambria" pitchFamily="-1" charset="0"/>
                <a:cs typeface="Cambria" pitchFamily="-1" charset="0"/>
              </a:rPr>
              <a:t>sentences</a:t>
            </a:r>
          </a:p>
          <a:p>
            <a:pPr marL="273050" lvl="1" indent="273050">
              <a:buFont typeface="Arial" pitchFamily="-1" charset="0"/>
              <a:buChar char="•"/>
            </a:pPr>
            <a:r>
              <a:rPr lang="en-US">
                <a:latin typeface="Cambria" pitchFamily="-1" charset="0"/>
                <a:ea typeface="Cambria" pitchFamily="-1" charset="0"/>
                <a:cs typeface="Cambria" pitchFamily="-1" charset="0"/>
              </a:rPr>
              <a:t>paragraphs</a:t>
            </a:r>
          </a:p>
        </p:txBody>
      </p:sp>
      <p:sp>
        <p:nvSpPr>
          <p:cNvPr id="66569" name="TextBox 8"/>
          <p:cNvSpPr txBox="1">
            <a:spLocks noChangeArrowheads="1"/>
          </p:cNvSpPr>
          <p:nvPr/>
        </p:nvSpPr>
        <p:spPr bwMode="auto">
          <a:xfrm>
            <a:off x="6509758" y="6372225"/>
            <a:ext cx="2346325" cy="400050"/>
          </a:xfrm>
          <a:prstGeom prst="rect">
            <a:avLst/>
          </a:prstGeom>
          <a:noFill/>
          <a:ln w="9525">
            <a:noFill/>
            <a:miter lim="800000"/>
            <a:headEnd/>
            <a:tailEnd/>
          </a:ln>
        </p:spPr>
        <p:txBody>
          <a:bodyPr wrap="none">
            <a:prstTxWarp prst="textNoShape">
              <a:avLst/>
            </a:prstTxWarp>
            <a:spAutoFit/>
          </a:bodyPr>
          <a:lstStyle/>
          <a:p>
            <a:r>
              <a:rPr lang="en-US" sz="2000"/>
              <a:t>Chantal Thompson</a:t>
            </a:r>
          </a:p>
        </p:txBody>
      </p:sp>
      <p:sp>
        <p:nvSpPr>
          <p:cNvPr id="10" name="Footer Placeholder 9"/>
          <p:cNvSpPr>
            <a:spLocks noGrp="1"/>
          </p:cNvSpPr>
          <p:nvPr>
            <p:ph type="ftr" sz="quarter" idx="11"/>
          </p:nvPr>
        </p:nvSpPr>
        <p:spPr/>
        <p:txBody>
          <a:bodyPr/>
          <a:lstStyle/>
          <a:p>
            <a:r>
              <a:rPr lang="en-US"/>
              <a:t>Laura Terrill Fair Lawn - Pascack 2015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Autofit/>
          </a:bodyPr>
          <a:lstStyle/>
          <a:p>
            <a:r>
              <a:rPr lang="en-US" sz="3600"/>
              <a:t>NJ CAP - Novice-mid Interpersonal Rubric</a:t>
            </a:r>
          </a:p>
        </p:txBody>
      </p:sp>
      <p:sp>
        <p:nvSpPr>
          <p:cNvPr id="3" name="Footer Placeholder 2"/>
          <p:cNvSpPr>
            <a:spLocks noGrp="1"/>
          </p:cNvSpPr>
          <p:nvPr>
            <p:ph type="ftr" sz="quarter" idx="11"/>
          </p:nvPr>
        </p:nvSpPr>
        <p:spPr/>
        <p:txBody>
          <a:bodyPr/>
          <a:lstStyle/>
          <a:p>
            <a:r>
              <a:rPr lang="en-US"/>
              <a:t>Laura Terrill Fair Lawn - Pascack 2015</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15</a:t>
            </a:fld>
            <a:endParaRPr lang="en-US"/>
          </a:p>
        </p:txBody>
      </p:sp>
      <p:graphicFrame>
        <p:nvGraphicFramePr>
          <p:cNvPr id="6" name="Content Placeholder 5"/>
          <p:cNvGraphicFramePr>
            <a:graphicFrameLocks noGrp="1"/>
          </p:cNvGraphicFramePr>
          <p:nvPr>
            <p:ph sz="quarter" idx="1"/>
          </p:nvPr>
        </p:nvGraphicFramePr>
        <p:xfrm>
          <a:off x="241299" y="1765300"/>
          <a:ext cx="8737600" cy="4572000"/>
        </p:xfrm>
        <a:graphic>
          <a:graphicData uri="http://schemas.openxmlformats.org/drawingml/2006/table">
            <a:tbl>
              <a:tblPr firstRow="1" bandRow="1">
                <a:tableStyleId>{5C22544A-7EE6-4342-B048-85BDC9FD1C3A}</a:tableStyleId>
              </a:tblPr>
              <a:tblGrid>
                <a:gridCol w="2184400"/>
                <a:gridCol w="2184400"/>
                <a:gridCol w="2184400"/>
                <a:gridCol w="2184400"/>
              </a:tblGrid>
              <a:tr h="370840">
                <a:tc>
                  <a:txBody>
                    <a:bodyPr/>
                    <a:lstStyle/>
                    <a:p>
                      <a:pPr marL="0" marR="0" algn="ctr">
                        <a:spcBef>
                          <a:spcPts val="0"/>
                        </a:spcBef>
                        <a:spcAft>
                          <a:spcPts val="0"/>
                        </a:spcAft>
                      </a:pPr>
                      <a:endParaRPr lang="en-US" sz="1200">
                        <a:latin typeface="Times New Roman"/>
                        <a:ea typeface="Times New Roman"/>
                        <a:cs typeface="Times New Roman"/>
                      </a:endParaRPr>
                    </a:p>
                  </a:txBody>
                  <a:tcPr marL="68580" marR="68580" marT="0" marB="0" anchor="ctr"/>
                </a:tc>
                <a:tc>
                  <a:txBody>
                    <a:bodyPr/>
                    <a:lstStyle/>
                    <a:p>
                      <a:pPr marL="0" marR="0" algn="ctr">
                        <a:spcBef>
                          <a:spcPts val="0"/>
                        </a:spcBef>
                        <a:spcAft>
                          <a:spcPts val="0"/>
                        </a:spcAft>
                      </a:pPr>
                      <a:r>
                        <a:rPr lang="en-US" sz="1800" b="1">
                          <a:latin typeface="Times New Roman"/>
                          <a:ea typeface="Times New Roman"/>
                          <a:cs typeface="Times New Roman"/>
                        </a:rPr>
                        <a:t>Exceeds Expectations</a:t>
                      </a:r>
                      <a:endParaRPr lang="en-US" sz="1800">
                        <a:latin typeface="Times New Roman"/>
                        <a:ea typeface="Times New Roman"/>
                        <a:cs typeface="Times New Roman"/>
                      </a:endParaRPr>
                    </a:p>
                  </a:txBody>
                  <a:tcPr marL="68580" marR="68580" marT="0" marB="0" anchor="ctr"/>
                </a:tc>
                <a:tc>
                  <a:txBody>
                    <a:bodyPr/>
                    <a:lstStyle/>
                    <a:p>
                      <a:pPr marL="0" marR="0" algn="ctr">
                        <a:spcBef>
                          <a:spcPts val="0"/>
                        </a:spcBef>
                        <a:spcAft>
                          <a:spcPts val="0"/>
                        </a:spcAft>
                      </a:pPr>
                      <a:r>
                        <a:rPr lang="en-US" sz="1800" b="1">
                          <a:latin typeface="Times New Roman"/>
                          <a:ea typeface="Times New Roman"/>
                          <a:cs typeface="Times New Roman"/>
                        </a:rPr>
                        <a:t>Meets Expectations</a:t>
                      </a:r>
                      <a:endParaRPr lang="en-US" sz="1800">
                        <a:latin typeface="Times New Roman"/>
                        <a:ea typeface="Times New Roman"/>
                        <a:cs typeface="Times New Roman"/>
                      </a:endParaRPr>
                    </a:p>
                  </a:txBody>
                  <a:tcPr marL="68580" marR="68580" marT="0" marB="0" anchor="ctr"/>
                </a:tc>
                <a:tc>
                  <a:txBody>
                    <a:bodyPr/>
                    <a:lstStyle/>
                    <a:p>
                      <a:pPr marL="0" marR="0" algn="ctr">
                        <a:spcBef>
                          <a:spcPts val="0"/>
                        </a:spcBef>
                        <a:spcAft>
                          <a:spcPts val="0"/>
                        </a:spcAft>
                      </a:pPr>
                      <a:r>
                        <a:rPr lang="en-US" sz="1800" b="1">
                          <a:latin typeface="Times New Roman"/>
                          <a:ea typeface="Times New Roman"/>
                          <a:cs typeface="Times New Roman"/>
                        </a:rPr>
                        <a:t>Does Not Meet Expectations</a:t>
                      </a:r>
                      <a:endParaRPr lang="en-US" sz="1800">
                        <a:latin typeface="Times New Roman"/>
                        <a:ea typeface="Times New Roman"/>
                        <a:cs typeface="Times New Roman"/>
                      </a:endParaRPr>
                    </a:p>
                  </a:txBody>
                  <a:tcPr marL="68580" marR="68580" marT="0" marB="0" anchor="ctr"/>
                </a:tc>
              </a:tr>
              <a:tr h="370840">
                <a:tc>
                  <a:txBody>
                    <a:bodyPr/>
                    <a:lstStyle/>
                    <a:p>
                      <a:pPr marL="0" marR="0" algn="ctr">
                        <a:spcBef>
                          <a:spcPts val="0"/>
                        </a:spcBef>
                        <a:spcAft>
                          <a:spcPts val="0"/>
                        </a:spcAft>
                      </a:pPr>
                      <a:r>
                        <a:rPr lang="en-US" sz="1600" b="1">
                          <a:latin typeface="Times New Roman"/>
                        </a:rPr>
                        <a:t>Does the teacher understand me?</a:t>
                      </a:r>
                    </a:p>
                    <a:p>
                      <a:pPr marL="0" marR="0" algn="ctr">
                        <a:spcBef>
                          <a:spcPts val="0"/>
                        </a:spcBef>
                        <a:spcAft>
                          <a:spcPts val="0"/>
                        </a:spcAft>
                      </a:pPr>
                      <a:r>
                        <a:rPr lang="en-US" sz="1600">
                          <a:latin typeface="Times New Roman"/>
                          <a:ea typeface="Times New Roman"/>
                          <a:cs typeface="Times New Roman"/>
                        </a:rPr>
                        <a:t>(Comprehensibility)</a:t>
                      </a:r>
                    </a:p>
                  </a:txBody>
                  <a:tcPr marL="68580" marR="68580" marT="0" marB="0" anchor="ctr"/>
                </a:tc>
                <a:tc>
                  <a:txBody>
                    <a:bodyPr/>
                    <a:lstStyle/>
                    <a:p>
                      <a:pPr marL="164592" marR="0" lvl="0" indent="-164592" algn="l">
                        <a:spcBef>
                          <a:spcPts val="0"/>
                        </a:spcBef>
                        <a:spcAft>
                          <a:spcPts val="0"/>
                        </a:spcAft>
                        <a:buFont typeface="Symbol"/>
                        <a:buChar char=""/>
                        <a:tabLst>
                          <a:tab pos="2743200" algn="ctr"/>
                          <a:tab pos="5486400" algn="r"/>
                          <a:tab pos="228600" algn="l"/>
                        </a:tabLst>
                      </a:pPr>
                      <a:r>
                        <a:rPr lang="en-US" sz="1400">
                          <a:latin typeface="Times New Roman"/>
                          <a:ea typeface="Times New Roman"/>
                          <a:cs typeface="Times New Roman"/>
                        </a:rPr>
                        <a:t>The teacher understands me without difficulty.</a:t>
                      </a:r>
                    </a:p>
                  </a:txBody>
                  <a:tcPr marL="68580" marR="68580" marT="0" marB="0"/>
                </a:tc>
                <a:tc>
                  <a:txBody>
                    <a:bodyPr/>
                    <a:lstStyle/>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The teacher understands me with occasional difficulty.</a:t>
                      </a:r>
                    </a:p>
                  </a:txBody>
                  <a:tcPr marL="68580" marR="68580" marT="0" marB="0"/>
                </a:tc>
                <a:tc>
                  <a:txBody>
                    <a:bodyPr/>
                    <a:lstStyle/>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The teacher understands me only with much difficulty.</a:t>
                      </a:r>
                    </a:p>
                  </a:txBody>
                  <a:tcPr marL="68580" marR="68580" marT="0" marB="0"/>
                </a:tc>
              </a:tr>
              <a:tr h="370840">
                <a:tc>
                  <a:txBody>
                    <a:bodyPr/>
                    <a:lstStyle/>
                    <a:p>
                      <a:pPr marL="0" marR="0" algn="ctr">
                        <a:spcBef>
                          <a:spcPts val="0"/>
                        </a:spcBef>
                        <a:spcAft>
                          <a:spcPts val="0"/>
                        </a:spcAft>
                      </a:pPr>
                      <a:r>
                        <a:rPr lang="en-US" sz="1600" b="1">
                          <a:latin typeface="Times New Roman"/>
                        </a:rPr>
                        <a:t> Do I understand the teacher?</a:t>
                      </a:r>
                    </a:p>
                    <a:p>
                      <a:pPr marL="0" marR="0" algn="ctr">
                        <a:spcBef>
                          <a:spcPts val="0"/>
                        </a:spcBef>
                        <a:spcAft>
                          <a:spcPts val="0"/>
                        </a:spcAft>
                      </a:pPr>
                      <a:r>
                        <a:rPr lang="en-US" sz="1600">
                          <a:latin typeface="Times New Roman"/>
                          <a:ea typeface="Times New Roman"/>
                          <a:cs typeface="Times New Roman"/>
                        </a:rPr>
                        <a:t>(Comprehension)</a:t>
                      </a:r>
                    </a:p>
                  </a:txBody>
                  <a:tcPr marL="68580" marR="68580" marT="0" marB="0" anchor="ctr"/>
                </a:tc>
                <a:tc>
                  <a:txBody>
                    <a:bodyPr/>
                    <a:lstStyle/>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I understand the teacher without difficulty.</a:t>
                      </a:r>
                    </a:p>
                  </a:txBody>
                  <a:tcPr marL="68580" marR="68580" marT="0" marB="0"/>
                </a:tc>
                <a:tc>
                  <a:txBody>
                    <a:bodyPr/>
                    <a:lstStyle/>
                    <a:p>
                      <a:pPr marL="164592" marR="0" lvl="0" indent="-164592" algn="l">
                        <a:spcBef>
                          <a:spcPts val="0"/>
                        </a:spcBef>
                        <a:spcAft>
                          <a:spcPts val="0"/>
                        </a:spcAft>
                        <a:buFont typeface="Symbol"/>
                        <a:buChar char=""/>
                        <a:tabLst>
                          <a:tab pos="2743200" algn="ctr"/>
                          <a:tab pos="5486400" algn="r"/>
                          <a:tab pos="228600" algn="l"/>
                        </a:tabLst>
                      </a:pPr>
                      <a:r>
                        <a:rPr lang="en-US" sz="1400">
                          <a:latin typeface="Times New Roman"/>
                          <a:ea typeface="Times New Roman"/>
                          <a:cs typeface="Times New Roman"/>
                        </a:rPr>
                        <a:t>I understand the teacher but sometimes I need repetition or restatement.</a:t>
                      </a:r>
                    </a:p>
                  </a:txBody>
                  <a:tcPr marL="68580" marR="68580" marT="0" marB="0"/>
                </a:tc>
                <a:tc>
                  <a:txBody>
                    <a:bodyPr/>
                    <a:lstStyle/>
                    <a:p>
                      <a:pPr marL="164592" marR="0" lvl="0" indent="-164592" algn="l">
                        <a:spcBef>
                          <a:spcPts val="0"/>
                        </a:spcBef>
                        <a:spcAft>
                          <a:spcPts val="0"/>
                        </a:spcAft>
                        <a:buFont typeface="Symbol"/>
                        <a:buChar char=""/>
                        <a:tabLst>
                          <a:tab pos="2743200" algn="ctr"/>
                          <a:tab pos="5486400" algn="r"/>
                          <a:tab pos="228600" algn="l"/>
                        </a:tabLst>
                      </a:pPr>
                      <a:r>
                        <a:rPr lang="en-US" sz="1400">
                          <a:latin typeface="Times New Roman"/>
                          <a:ea typeface="Times New Roman"/>
                          <a:cs typeface="Times New Roman"/>
                        </a:rPr>
                        <a:t>Most of the time I don’t understand the teacher.</a:t>
                      </a:r>
                    </a:p>
                  </a:txBody>
                  <a:tcPr marL="68580" marR="68580" marT="0" marB="0"/>
                </a:tc>
              </a:tr>
              <a:tr h="370840">
                <a:tc>
                  <a:txBody>
                    <a:bodyPr/>
                    <a:lstStyle/>
                    <a:p>
                      <a:pPr marL="0" marR="0" algn="ctr">
                        <a:spcBef>
                          <a:spcPts val="0"/>
                        </a:spcBef>
                        <a:spcAft>
                          <a:spcPts val="0"/>
                        </a:spcAft>
                      </a:pPr>
                      <a:r>
                        <a:rPr lang="en-US" sz="1600" b="1">
                          <a:latin typeface="Times New Roman"/>
                          <a:ea typeface="Times New Roman"/>
                          <a:cs typeface="Times New Roman"/>
                        </a:rPr>
                        <a:t>How well do I use the language? </a:t>
                      </a:r>
                      <a:endParaRPr lang="en-US" sz="1600">
                        <a:latin typeface="Times New Roman"/>
                        <a:ea typeface="Times New Roman"/>
                        <a:cs typeface="Times New Roman"/>
                      </a:endParaRPr>
                    </a:p>
                    <a:p>
                      <a:pPr marL="0" marR="0" algn="ctr">
                        <a:spcBef>
                          <a:spcPts val="0"/>
                        </a:spcBef>
                        <a:spcAft>
                          <a:spcPts val="0"/>
                        </a:spcAft>
                      </a:pPr>
                      <a:r>
                        <a:rPr lang="en-US" sz="1600">
                          <a:latin typeface="Times New Roman"/>
                          <a:ea typeface="Times New Roman"/>
                          <a:cs typeface="Times New Roman"/>
                        </a:rPr>
                        <a:t>(Vocabulary Use &amp; Language Control)</a:t>
                      </a:r>
                    </a:p>
                  </a:txBody>
                  <a:tcPr marL="68580" marR="68580" marT="0" marB="0" anchor="ctr"/>
                </a:tc>
                <a:tc>
                  <a:txBody>
                    <a:bodyPr/>
                    <a:lstStyle/>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I am mostly correct when producing simple sentences.</a:t>
                      </a:r>
                    </a:p>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I attempt to create.</a:t>
                      </a:r>
                    </a:p>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I recognize and use vocabulary with ease.</a:t>
                      </a:r>
                    </a:p>
                  </a:txBody>
                  <a:tcPr marL="68580" marR="68580" marT="0" marB="0"/>
                </a:tc>
                <a:tc>
                  <a:txBody>
                    <a:bodyPr/>
                    <a:lstStyle/>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I am mostly correct with memorized language. I am less correct when I try to create language.</a:t>
                      </a:r>
                    </a:p>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I recognize and use most of the vocabulary correctly.</a:t>
                      </a:r>
                    </a:p>
                  </a:txBody>
                  <a:tcPr marL="68580" marR="68580" marT="0" marB="0"/>
                </a:tc>
                <a:tc>
                  <a:txBody>
                    <a:bodyPr/>
                    <a:lstStyle/>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I can only communicate at the word level.</a:t>
                      </a:r>
                    </a:p>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I use a limited number of words / phrases.</a:t>
                      </a:r>
                    </a:p>
                  </a:txBody>
                  <a:tcPr marL="68580" marR="68580" marT="0" marB="0"/>
                </a:tc>
              </a:tr>
              <a:tr h="370840">
                <a:tc>
                  <a:txBody>
                    <a:bodyPr/>
                    <a:lstStyle/>
                    <a:p>
                      <a:pPr marL="0" marR="0" algn="ctr">
                        <a:spcBef>
                          <a:spcPts val="0"/>
                        </a:spcBef>
                        <a:spcAft>
                          <a:spcPts val="0"/>
                        </a:spcAft>
                      </a:pPr>
                      <a:r>
                        <a:rPr lang="en-US" sz="1600" b="1">
                          <a:latin typeface="Times New Roman"/>
                          <a:ea typeface="Times New Roman"/>
                          <a:cs typeface="Times New Roman"/>
                        </a:rPr>
                        <a:t>How well do I keep the conversation going?</a:t>
                      </a:r>
                      <a:endParaRPr lang="en-US" sz="1600">
                        <a:latin typeface="Times New Roman"/>
                        <a:ea typeface="Times New Roman"/>
                        <a:cs typeface="Times New Roman"/>
                      </a:endParaRPr>
                    </a:p>
                    <a:p>
                      <a:pPr marL="0" marR="0" algn="ctr">
                        <a:spcBef>
                          <a:spcPts val="0"/>
                        </a:spcBef>
                        <a:spcAft>
                          <a:spcPts val="0"/>
                        </a:spcAft>
                      </a:pPr>
                      <a:r>
                        <a:rPr lang="en-US" sz="1600">
                          <a:latin typeface="Times New Roman"/>
                          <a:ea typeface="Times New Roman"/>
                          <a:cs typeface="Times New Roman"/>
                        </a:rPr>
                        <a:t>(Communication Strategies)</a:t>
                      </a:r>
                    </a:p>
                  </a:txBody>
                  <a:tcPr marL="68580" marR="68580" marT="0" marB="0" anchor="ctr"/>
                </a:tc>
                <a:tc>
                  <a:txBody>
                    <a:bodyPr/>
                    <a:lstStyle/>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I begin to recombine some memorized language to ask for repetition and/or clarification</a:t>
                      </a:r>
                    </a:p>
                  </a:txBody>
                  <a:tcPr marL="68580" marR="68580" marT="0" marB="0"/>
                </a:tc>
                <a:tc>
                  <a:txBody>
                    <a:bodyPr/>
                    <a:lstStyle/>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I use memorized chunks of language to:</a:t>
                      </a:r>
                    </a:p>
                    <a:p>
                      <a:pPr marL="164592" marR="0" indent="-164592" algn="l">
                        <a:spcBef>
                          <a:spcPts val="0"/>
                        </a:spcBef>
                        <a:spcAft>
                          <a:spcPts val="0"/>
                        </a:spcAft>
                      </a:pPr>
                      <a:r>
                        <a:rPr lang="en-US" sz="1400">
                          <a:latin typeface="Times New Roman"/>
                          <a:ea typeface="Times New Roman"/>
                          <a:cs typeface="Times New Roman"/>
                        </a:rPr>
                        <a:t>-Ask for repetition</a:t>
                      </a:r>
                    </a:p>
                    <a:p>
                      <a:pPr marL="164592" marR="0" indent="-164592" algn="l">
                        <a:spcBef>
                          <a:spcPts val="0"/>
                        </a:spcBef>
                        <a:spcAft>
                          <a:spcPts val="0"/>
                        </a:spcAft>
                      </a:pPr>
                      <a:r>
                        <a:rPr lang="en-US" sz="1400">
                          <a:latin typeface="Times New Roman"/>
                          <a:ea typeface="Times New Roman"/>
                          <a:cs typeface="Times New Roman"/>
                        </a:rPr>
                        <a:t>      -State that I don’t </a:t>
                      </a:r>
                    </a:p>
                    <a:p>
                      <a:pPr marL="164592" marR="0" indent="-164592" algn="l">
                        <a:spcBef>
                          <a:spcPts val="0"/>
                        </a:spcBef>
                        <a:spcAft>
                          <a:spcPts val="0"/>
                        </a:spcAft>
                      </a:pPr>
                      <a:r>
                        <a:rPr lang="en-US" sz="1400">
                          <a:latin typeface="Times New Roman"/>
                          <a:ea typeface="Times New Roman"/>
                          <a:cs typeface="Times New Roman"/>
                        </a:rPr>
                        <a:t>        understand</a:t>
                      </a:r>
                    </a:p>
                  </a:txBody>
                  <a:tcPr marL="68580" marR="68580" marT="0" marB="0"/>
                </a:tc>
                <a:tc>
                  <a:txBody>
                    <a:bodyPr/>
                    <a:lstStyle/>
                    <a:p>
                      <a:pPr marL="164592" marR="0" lvl="0" indent="-164592" algn="l">
                        <a:spcBef>
                          <a:spcPts val="0"/>
                        </a:spcBef>
                        <a:spcAft>
                          <a:spcPts val="0"/>
                        </a:spcAft>
                        <a:buFont typeface="Symbol"/>
                        <a:buChar char=""/>
                        <a:tabLst>
                          <a:tab pos="228600" algn="l"/>
                        </a:tabLst>
                      </a:pPr>
                      <a:r>
                        <a:rPr lang="en-US" sz="1400">
                          <a:latin typeface="Times New Roman"/>
                          <a:ea typeface="Times New Roman"/>
                          <a:cs typeface="Times New Roman"/>
                        </a:rPr>
                        <a:t>I cannot keep the conversation going.</a:t>
                      </a:r>
                    </a:p>
                  </a:txBody>
                  <a:tcPr marL="68580" marR="68580" marT="0" marB="0"/>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95148" y="-25400"/>
            <a:ext cx="8153400" cy="990600"/>
          </a:xfrm>
        </p:spPr>
        <p:txBody>
          <a:bodyPr/>
          <a:lstStyle/>
          <a:p>
            <a:r>
              <a:rPr lang="en-US"/>
              <a:t>Presentational “On Demand”</a:t>
            </a:r>
          </a:p>
        </p:txBody>
      </p:sp>
      <p:sp>
        <p:nvSpPr>
          <p:cNvPr id="3" name="Footer Placeholder 2"/>
          <p:cNvSpPr>
            <a:spLocks noGrp="1"/>
          </p:cNvSpPr>
          <p:nvPr>
            <p:ph type="ftr" sz="quarter" idx="11"/>
          </p:nvPr>
        </p:nvSpPr>
        <p:spPr/>
        <p:txBody>
          <a:bodyPr/>
          <a:lstStyle/>
          <a:p>
            <a:r>
              <a:rPr lang="en-US"/>
              <a:t>Laura Terrill Fair Lawn - Pascack 2015</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16</a:t>
            </a:fld>
            <a:endParaRPr lang="en-US"/>
          </a:p>
        </p:txBody>
      </p:sp>
      <p:graphicFrame>
        <p:nvGraphicFramePr>
          <p:cNvPr id="6" name="Content Placeholder 5"/>
          <p:cNvGraphicFramePr>
            <a:graphicFrameLocks noGrp="1"/>
          </p:cNvGraphicFramePr>
          <p:nvPr>
            <p:ph sz="quarter" idx="1"/>
          </p:nvPr>
        </p:nvGraphicFramePr>
        <p:xfrm>
          <a:off x="203200" y="889000"/>
          <a:ext cx="8775700" cy="5573267"/>
        </p:xfrm>
        <a:graphic>
          <a:graphicData uri="http://schemas.openxmlformats.org/drawingml/2006/table">
            <a:tbl>
              <a:tblPr firstRow="1" bandRow="1">
                <a:tableStyleId>{5C22544A-7EE6-4342-B048-85BDC9FD1C3A}</a:tableStyleId>
              </a:tblPr>
              <a:tblGrid>
                <a:gridCol w="1473200"/>
                <a:gridCol w="1825625"/>
                <a:gridCol w="1825625"/>
                <a:gridCol w="1825625"/>
                <a:gridCol w="1825625"/>
              </a:tblGrid>
              <a:tr h="370840">
                <a:tc>
                  <a:txBody>
                    <a:bodyPr/>
                    <a:lstStyle/>
                    <a:p>
                      <a:pPr marL="0" marR="0" algn="l">
                        <a:lnSpc>
                          <a:spcPct val="115000"/>
                        </a:lnSpc>
                        <a:spcBef>
                          <a:spcPts val="0"/>
                        </a:spcBef>
                        <a:spcAft>
                          <a:spcPts val="0"/>
                        </a:spcAft>
                      </a:pPr>
                      <a:r>
                        <a:rPr lang="en-US" sz="1600">
                          <a:latin typeface="+mn-lt"/>
                          <a:ea typeface="Cambria"/>
                          <a:cs typeface="Times New Roman"/>
                        </a:rPr>
                        <a:t> </a:t>
                      </a:r>
                    </a:p>
                  </a:txBody>
                  <a:tcPr marL="68580" marR="68580" marT="0" marB="0"/>
                </a:tc>
                <a:tc>
                  <a:txBody>
                    <a:bodyPr/>
                    <a:lstStyle/>
                    <a:p>
                      <a:pPr marL="0" marR="0" algn="ctr">
                        <a:lnSpc>
                          <a:spcPct val="115000"/>
                        </a:lnSpc>
                        <a:spcBef>
                          <a:spcPts val="0"/>
                        </a:spcBef>
                        <a:spcAft>
                          <a:spcPts val="0"/>
                        </a:spcAft>
                      </a:pPr>
                      <a:r>
                        <a:rPr lang="en-US" sz="1600" b="1">
                          <a:latin typeface="+mn-lt"/>
                          <a:ea typeface="Cambria"/>
                          <a:cs typeface="Times New Roman"/>
                        </a:rPr>
                        <a:t>Strong </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Performance</a:t>
                      </a:r>
                      <a:endParaRPr lang="en-US" sz="1600">
                        <a:latin typeface="+mn-lt"/>
                        <a:ea typeface="Cambria"/>
                        <a:cs typeface="Times New Roman"/>
                      </a:endParaRPr>
                    </a:p>
                    <a:p>
                      <a:pPr marL="0" marR="0" algn="l">
                        <a:lnSpc>
                          <a:spcPct val="115000"/>
                        </a:lnSpc>
                        <a:spcBef>
                          <a:spcPts val="0"/>
                        </a:spcBef>
                        <a:spcAft>
                          <a:spcPts val="0"/>
                        </a:spcAft>
                      </a:pPr>
                      <a:r>
                        <a:rPr lang="en-US" sz="1600" b="1">
                          <a:latin typeface="+mn-lt"/>
                          <a:ea typeface="Cambria"/>
                          <a:cs typeface="Times New Roman"/>
                        </a:rPr>
                        <a:t>     10                  9</a:t>
                      </a:r>
                      <a:endParaRPr lang="en-US" sz="1600">
                        <a:latin typeface="+mn-lt"/>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600" b="1">
                          <a:latin typeface="+mn-lt"/>
                          <a:ea typeface="Cambria"/>
                          <a:cs typeface="Times New Roman"/>
                        </a:rPr>
                        <a:t>Meets</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Expectations</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8</a:t>
                      </a:r>
                      <a:endParaRPr lang="en-US" sz="1600">
                        <a:latin typeface="+mn-lt"/>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600" b="1">
                          <a:latin typeface="+mn-lt"/>
                          <a:ea typeface="Cambria"/>
                          <a:cs typeface="Times New Roman"/>
                        </a:rPr>
                        <a:t>Approaching</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Expectations</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7</a:t>
                      </a:r>
                      <a:endParaRPr lang="en-US" sz="1600">
                        <a:latin typeface="+mn-lt"/>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600" b="1">
                          <a:latin typeface="+mn-lt"/>
                          <a:ea typeface="Cambria"/>
                          <a:cs typeface="Times New Roman"/>
                        </a:rPr>
                        <a:t>Below </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Expectations</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6</a:t>
                      </a:r>
                      <a:endParaRPr lang="en-US" sz="160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1000"/>
                        </a:spcAft>
                      </a:pPr>
                      <a:r>
                        <a:rPr lang="en-US" sz="1000" b="1">
                          <a:latin typeface="+mn-lt"/>
                          <a:ea typeface="Cambria"/>
                          <a:cs typeface="Times New Roman"/>
                        </a:rPr>
                        <a:t>Am I understood?</a:t>
                      </a:r>
                      <a:endParaRPr lang="en-US" sz="100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000">
                          <a:latin typeface="+mn-lt"/>
                          <a:ea typeface="Cambria"/>
                          <a:cs typeface="Times New Roman"/>
                        </a:rPr>
                        <a:t>My writing is clearly understood; the reader understands the writer’s intent without extra effort. Errors do not interfere with message.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My writing is generally understood; but reader may have to occasionally reread a phrase or sentence to understand. Errors do not interfere with message.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My writing is generally understood, but the reader may have to be willing to make a guess or reread to understand. Errors occur and do cause some confusion for the reader.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My writing is extremely difficult to understand; Errors interfere with communication. </a:t>
                      </a:r>
                      <a:endParaRPr lang="en-US" sz="110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000" b="1">
                          <a:latin typeface="+mn-lt"/>
                          <a:ea typeface="Cambria"/>
                          <a:cs typeface="Times New Roman"/>
                        </a:rPr>
                        <a:t>How rich is my vocabulary?</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I use a wide variety of familiar vocabulary, correctly and appropriately incorporate new expressions from the current unit of study. I include personal vocabulary.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I use a variety of familiar vocabulary, correctly and appropriately incorporate a few new expressions from the current unit of study.</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I use simple, familiar vocabulary, correctly; and I may use a few new expressions from the current unit of study.</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I rely on simple and very familiar vocabulary.</a:t>
                      </a:r>
                      <a:endParaRPr lang="en-US" sz="110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000" b="1">
                          <a:latin typeface="+mn-lt"/>
                          <a:ea typeface="Cambria"/>
                          <a:cs typeface="Times New Roman"/>
                        </a:rPr>
                        <a:t>How well do I complete the task?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I complete each part of the task adding some  details beyond given expectations.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I complete each part of the task.</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I complete most of the task.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I complete some of the task, but key components are missing. </a:t>
                      </a:r>
                      <a:endParaRPr lang="en-US" sz="110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000" b="1">
                          <a:latin typeface="+mn-lt"/>
                          <a:ea typeface="Cambria"/>
                          <a:cs typeface="Times New Roman"/>
                        </a:rPr>
                        <a:t>How organized is my writing?</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My ideas are presented in an organized manner.  My sentences are varied and interesting and I use transitions to connect my thoughts.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My ideas are presented in a somewhat logical manner. I have some interesting sentences and use transitions to connect my thoughts.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My ideas are shared in a random fashion. My sentences follow a predictable pattern.</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My ideas are not presented in a logical manner. I struggle to produce sentences and my thoughts may be incomplete.</a:t>
                      </a:r>
                      <a:endParaRPr lang="en-US" sz="110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000" b="1">
                          <a:latin typeface="+mn-lt"/>
                          <a:ea typeface="Cambria"/>
                          <a:cs typeface="Times New Roman"/>
                        </a:rPr>
                        <a:t>How are knowledge and understanding of the target culture represented?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Comparisons between target language and American culture are accurately presented.</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Information about the target culture is accurately presented.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Information about the target culture is presented, but may or may not be accurate.</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The information that is shared is primarily from personal point of view. There is little to no mention of the target culture.</a:t>
                      </a:r>
                      <a:endParaRPr lang="en-US" sz="1100">
                        <a:latin typeface="+mn-lt"/>
                        <a:ea typeface="Cambria"/>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95148" y="-25400"/>
            <a:ext cx="8153400" cy="990600"/>
          </a:xfrm>
        </p:spPr>
        <p:txBody>
          <a:bodyPr/>
          <a:lstStyle/>
          <a:p>
            <a:r>
              <a:rPr lang="en-US"/>
              <a:t>Presentational “On Demand”</a:t>
            </a:r>
          </a:p>
        </p:txBody>
      </p:sp>
      <p:sp>
        <p:nvSpPr>
          <p:cNvPr id="3" name="Footer Placeholder 2"/>
          <p:cNvSpPr>
            <a:spLocks noGrp="1"/>
          </p:cNvSpPr>
          <p:nvPr>
            <p:ph type="ftr" sz="quarter" idx="11"/>
          </p:nvPr>
        </p:nvSpPr>
        <p:spPr/>
        <p:txBody>
          <a:bodyPr/>
          <a:lstStyle/>
          <a:p>
            <a:r>
              <a:rPr lang="en-US"/>
              <a:t>Laura Terrill Fair Lawn - Pascack 2015</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17</a:t>
            </a:fld>
            <a:endParaRPr lang="en-US"/>
          </a:p>
        </p:txBody>
      </p:sp>
      <p:graphicFrame>
        <p:nvGraphicFramePr>
          <p:cNvPr id="6" name="Content Placeholder 5"/>
          <p:cNvGraphicFramePr>
            <a:graphicFrameLocks noGrp="1"/>
          </p:cNvGraphicFramePr>
          <p:nvPr>
            <p:ph sz="quarter" idx="1"/>
          </p:nvPr>
        </p:nvGraphicFramePr>
        <p:xfrm>
          <a:off x="203200" y="889000"/>
          <a:ext cx="8775700" cy="2068067"/>
        </p:xfrm>
        <a:graphic>
          <a:graphicData uri="http://schemas.openxmlformats.org/drawingml/2006/table">
            <a:tbl>
              <a:tblPr firstRow="1" bandRow="1">
                <a:tableStyleId>{5C22544A-7EE6-4342-B048-85BDC9FD1C3A}</a:tableStyleId>
              </a:tblPr>
              <a:tblGrid>
                <a:gridCol w="1473200"/>
                <a:gridCol w="1825625"/>
                <a:gridCol w="1825625"/>
                <a:gridCol w="1825625"/>
                <a:gridCol w="1825625"/>
              </a:tblGrid>
              <a:tr h="370840">
                <a:tc>
                  <a:txBody>
                    <a:bodyPr/>
                    <a:lstStyle/>
                    <a:p>
                      <a:pPr marL="0" marR="0" algn="l">
                        <a:lnSpc>
                          <a:spcPct val="115000"/>
                        </a:lnSpc>
                        <a:spcBef>
                          <a:spcPts val="0"/>
                        </a:spcBef>
                        <a:spcAft>
                          <a:spcPts val="0"/>
                        </a:spcAft>
                      </a:pPr>
                      <a:r>
                        <a:rPr lang="en-US" sz="1600">
                          <a:latin typeface="+mn-lt"/>
                          <a:ea typeface="Cambria"/>
                          <a:cs typeface="Times New Roman"/>
                        </a:rPr>
                        <a:t> </a:t>
                      </a:r>
                    </a:p>
                  </a:txBody>
                  <a:tcPr marL="68580" marR="68580" marT="0" marB="0"/>
                </a:tc>
                <a:tc>
                  <a:txBody>
                    <a:bodyPr/>
                    <a:lstStyle/>
                    <a:p>
                      <a:pPr marL="0" marR="0" algn="ctr">
                        <a:lnSpc>
                          <a:spcPct val="115000"/>
                        </a:lnSpc>
                        <a:spcBef>
                          <a:spcPts val="0"/>
                        </a:spcBef>
                        <a:spcAft>
                          <a:spcPts val="0"/>
                        </a:spcAft>
                      </a:pPr>
                      <a:r>
                        <a:rPr lang="en-US" sz="1600" b="1">
                          <a:latin typeface="+mn-lt"/>
                          <a:ea typeface="Cambria"/>
                          <a:cs typeface="Times New Roman"/>
                        </a:rPr>
                        <a:t>Strong </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Performance</a:t>
                      </a:r>
                      <a:endParaRPr lang="en-US" sz="1600">
                        <a:latin typeface="+mn-lt"/>
                        <a:ea typeface="Cambria"/>
                        <a:cs typeface="Times New Roman"/>
                      </a:endParaRPr>
                    </a:p>
                    <a:p>
                      <a:pPr marL="0" marR="0" algn="l">
                        <a:lnSpc>
                          <a:spcPct val="115000"/>
                        </a:lnSpc>
                        <a:spcBef>
                          <a:spcPts val="0"/>
                        </a:spcBef>
                        <a:spcAft>
                          <a:spcPts val="0"/>
                        </a:spcAft>
                      </a:pPr>
                      <a:r>
                        <a:rPr lang="en-US" sz="1600" b="1">
                          <a:latin typeface="+mn-lt"/>
                          <a:ea typeface="Cambria"/>
                          <a:cs typeface="Times New Roman"/>
                        </a:rPr>
                        <a:t>     10                  9</a:t>
                      </a:r>
                      <a:endParaRPr lang="en-US" sz="1600">
                        <a:latin typeface="+mn-lt"/>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600" b="1">
                          <a:latin typeface="+mn-lt"/>
                          <a:ea typeface="Cambria"/>
                          <a:cs typeface="Times New Roman"/>
                        </a:rPr>
                        <a:t>Meets</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Expectations</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8</a:t>
                      </a:r>
                      <a:endParaRPr lang="en-US" sz="1600">
                        <a:latin typeface="+mn-lt"/>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600" b="1">
                          <a:latin typeface="+mn-lt"/>
                          <a:ea typeface="Cambria"/>
                          <a:cs typeface="Times New Roman"/>
                        </a:rPr>
                        <a:t>Approaching</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Expectations</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7</a:t>
                      </a:r>
                      <a:endParaRPr lang="en-US" sz="1600">
                        <a:latin typeface="+mn-lt"/>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600" b="1">
                          <a:latin typeface="+mn-lt"/>
                          <a:ea typeface="Cambria"/>
                          <a:cs typeface="Times New Roman"/>
                        </a:rPr>
                        <a:t>Below </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Expectations</a:t>
                      </a:r>
                      <a:endParaRPr lang="en-US" sz="1600">
                        <a:latin typeface="+mn-lt"/>
                        <a:ea typeface="Cambria"/>
                        <a:cs typeface="Times New Roman"/>
                      </a:endParaRPr>
                    </a:p>
                    <a:p>
                      <a:pPr marL="0" marR="0" algn="ctr">
                        <a:lnSpc>
                          <a:spcPct val="115000"/>
                        </a:lnSpc>
                        <a:spcBef>
                          <a:spcPts val="0"/>
                        </a:spcBef>
                        <a:spcAft>
                          <a:spcPts val="0"/>
                        </a:spcAft>
                      </a:pPr>
                      <a:r>
                        <a:rPr lang="en-US" sz="1600" b="1">
                          <a:latin typeface="+mn-lt"/>
                          <a:ea typeface="Cambria"/>
                          <a:cs typeface="Times New Roman"/>
                        </a:rPr>
                        <a:t>6</a:t>
                      </a:r>
                      <a:endParaRPr lang="en-US" sz="160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1000"/>
                        </a:spcAft>
                      </a:pPr>
                      <a:r>
                        <a:rPr lang="en-US" sz="1000" b="1">
                          <a:latin typeface="+mn-lt"/>
                          <a:ea typeface="Cambria"/>
                          <a:cs typeface="Times New Roman"/>
                        </a:rPr>
                        <a:t>Am I understood?</a:t>
                      </a:r>
                      <a:endParaRPr lang="en-US" sz="100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000">
                          <a:latin typeface="+mn-lt"/>
                          <a:ea typeface="Cambria"/>
                          <a:cs typeface="Times New Roman"/>
                        </a:rPr>
                        <a:t>My writing is clearly understood; the reader understands the writer’s intent without extra effort. Errors do not interfere with message.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My writing is generally understood; but reader may have to occasionally reread a phrase or sentence to understand. Errors do not interfere with message.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My writing is generally understood, but the reader may have to be willing to make a guess or reread to understand. Errors occur and do cause some confusion for the reader. </a:t>
                      </a:r>
                      <a:endParaRPr lang="en-US" sz="1100">
                        <a:latin typeface="+mn-lt"/>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000">
                          <a:latin typeface="+mn-lt"/>
                          <a:ea typeface="Cambria"/>
                          <a:cs typeface="Times New Roman"/>
                        </a:rPr>
                        <a:t>My writing is extremely difficult to understand; Errors interfere with communication. </a:t>
                      </a:r>
                      <a:endParaRPr lang="en-US" sz="1100">
                        <a:latin typeface="+mn-lt"/>
                        <a:ea typeface="Cambria"/>
                        <a:cs typeface="Times New Roman"/>
                      </a:endParaRPr>
                    </a:p>
                  </a:txBody>
                  <a:tcPr marL="68580" marR="68580" marT="0" marB="0"/>
                </a:tc>
              </a:tr>
            </a:tbl>
          </a:graphicData>
        </a:graphic>
      </p:graphicFrame>
      <p:sp>
        <p:nvSpPr>
          <p:cNvPr id="7" name="Content Placeholder 6"/>
          <p:cNvSpPr txBox="1">
            <a:spLocks/>
          </p:cNvSpPr>
          <p:nvPr/>
        </p:nvSpPr>
        <p:spPr>
          <a:xfrm>
            <a:off x="376284" y="3232749"/>
            <a:ext cx="8454636" cy="3757691"/>
          </a:xfrm>
          <a:prstGeom prst="rect">
            <a:avLst/>
          </a:prstGeom>
        </p:spPr>
        <p:txBody>
          <a:bodyPr vert="horz" anchor="t">
            <a:noAutofit/>
          </a:bodyPr>
          <a:lstStyle/>
          <a:p>
            <a:pPr marL="320040" marR="0" lvl="0" indent="-320040" algn="l" defTabSz="914400" rtl="0" eaLnBrk="1" fontAlgn="auto" latinLnBrk="0" hangingPunct="1">
              <a:lnSpc>
                <a:spcPct val="100000"/>
              </a:lnSpc>
              <a:spcBef>
                <a:spcPts val="0"/>
              </a:spcBef>
              <a:spcAft>
                <a:spcPts val="0"/>
              </a:spcAft>
              <a:buClr>
                <a:schemeClr val="accent2"/>
              </a:buClr>
              <a:buSzPct val="60000"/>
              <a:buFont typeface="Wingdings"/>
              <a:buChar char=""/>
              <a:tabLst/>
              <a:defRPr/>
            </a:pPr>
            <a:r>
              <a:rPr kumimoji="0" lang="en-US" sz="2000" b="0" i="0" u="none" strike="noStrike" kern="1200" cap="none" spc="0" normalizeH="0" baseline="0" noProof="0">
                <a:ln>
                  <a:noFill/>
                </a:ln>
                <a:solidFill>
                  <a:schemeClr val="tx1"/>
                </a:solidFill>
                <a:effectLst/>
                <a:uLnTx/>
                <a:uFillTx/>
                <a:latin typeface="+mn-lt"/>
                <a:ea typeface="+mn-ea"/>
                <a:cs typeface="+mn-cs"/>
              </a:rPr>
              <a:t>The criteria are presented in the form of questions.</a:t>
            </a:r>
          </a:p>
          <a:p>
            <a:pPr marL="320040" marR="0" lvl="0" indent="-320040" algn="l" defTabSz="914400" rtl="0" eaLnBrk="1" fontAlgn="auto" latinLnBrk="0" hangingPunct="1">
              <a:lnSpc>
                <a:spcPct val="100000"/>
              </a:lnSpc>
              <a:spcBef>
                <a:spcPts val="0"/>
              </a:spcBef>
              <a:spcAft>
                <a:spcPts val="0"/>
              </a:spcAft>
              <a:buClr>
                <a:schemeClr val="accent2"/>
              </a:buClr>
              <a:buSzPct val="60000"/>
              <a:buFont typeface="Wingdings"/>
              <a:buChar char=""/>
              <a:tabLst/>
              <a:defRPr/>
            </a:pPr>
            <a:r>
              <a:rPr kumimoji="0" lang="en-US" sz="2000" b="0" i="0" u="none" strike="noStrike" kern="1200" cap="none" spc="0" normalizeH="0" baseline="0" noProof="0">
                <a:ln>
                  <a:noFill/>
                </a:ln>
                <a:solidFill>
                  <a:schemeClr val="tx1"/>
                </a:solidFill>
                <a:effectLst/>
                <a:uLnTx/>
                <a:uFillTx/>
                <a:latin typeface="+mn-lt"/>
                <a:ea typeface="+mn-ea"/>
                <a:cs typeface="+mn-cs"/>
              </a:rPr>
              <a:t>The domains of the Performance Descriptors are not listed after each question</a:t>
            </a:r>
            <a:r>
              <a:rPr kumimoji="0" lang="en-US" sz="2000" b="0" i="0" u="none" strike="noStrike" kern="1200" cap="none" spc="0" normalizeH="0" noProof="0">
                <a:ln>
                  <a:noFill/>
                </a:ln>
                <a:solidFill>
                  <a:schemeClr val="tx1"/>
                </a:solidFill>
                <a:effectLst/>
                <a:uLnTx/>
                <a:uFillTx/>
                <a:latin typeface="+mn-lt"/>
                <a:ea typeface="+mn-ea"/>
                <a:cs typeface="+mn-cs"/>
              </a:rPr>
              <a:t> on the student version. </a:t>
            </a:r>
            <a:endParaRPr kumimoji="0" lang="en-US" sz="2000" b="0" i="0" u="none" strike="noStrike" kern="1200" cap="none" spc="0" normalizeH="0" baseline="0" noProof="0">
              <a:ln>
                <a:noFill/>
              </a:ln>
              <a:solidFill>
                <a:schemeClr val="tx1"/>
              </a:solidFill>
              <a:effectLst/>
              <a:uLnTx/>
              <a:uFillTx/>
              <a:latin typeface="+mn-lt"/>
              <a:ea typeface="+mn-ea"/>
              <a:cs typeface="+mn-cs"/>
            </a:endParaRPr>
          </a:p>
          <a:p>
            <a:pPr marL="320040" marR="0" lvl="0" indent="-320040" algn="l" defTabSz="914400" rtl="0" eaLnBrk="1" fontAlgn="auto" latinLnBrk="0" hangingPunct="1">
              <a:lnSpc>
                <a:spcPct val="100000"/>
              </a:lnSpc>
              <a:spcBef>
                <a:spcPts val="0"/>
              </a:spcBef>
              <a:spcAft>
                <a:spcPts val="0"/>
              </a:spcAft>
              <a:buClr>
                <a:schemeClr val="accent2"/>
              </a:buClr>
              <a:buSzPct val="60000"/>
              <a:buFont typeface="Wingdings"/>
              <a:buChar char=""/>
              <a:tabLst/>
              <a:defRPr/>
            </a:pPr>
            <a:r>
              <a:rPr kumimoji="0" lang="en-US" sz="2000" b="0" i="0" u="none" strike="noStrike" kern="1200" cap="none" spc="0" normalizeH="0" baseline="0" noProof="0">
                <a:ln>
                  <a:noFill/>
                </a:ln>
                <a:solidFill>
                  <a:schemeClr val="tx1"/>
                </a:solidFill>
                <a:effectLst/>
                <a:uLnTx/>
                <a:uFillTx/>
                <a:latin typeface="+mn-lt"/>
                <a:ea typeface="+mn-ea"/>
                <a:cs typeface="+mn-cs"/>
              </a:rPr>
              <a:t>There is a question and domain associated with cultural awareness.</a:t>
            </a:r>
          </a:p>
          <a:p>
            <a:pPr marL="320040" marR="0" lvl="0" indent="-320040" algn="l" defTabSz="914400" rtl="0" eaLnBrk="1" fontAlgn="auto" latinLnBrk="0" hangingPunct="1">
              <a:lnSpc>
                <a:spcPct val="100000"/>
              </a:lnSpc>
              <a:spcBef>
                <a:spcPts val="0"/>
              </a:spcBef>
              <a:spcAft>
                <a:spcPts val="0"/>
              </a:spcAft>
              <a:buClr>
                <a:schemeClr val="accent2"/>
              </a:buClr>
              <a:buSzPct val="60000"/>
              <a:buFont typeface="Wingdings"/>
              <a:buChar char=""/>
              <a:tabLst/>
              <a:defRPr/>
            </a:pPr>
            <a:r>
              <a:rPr kumimoji="0" lang="en-US" sz="2000" b="0" i="0" u="none" strike="noStrike" kern="1200" cap="none" spc="0" normalizeH="0" baseline="0" noProof="0">
                <a:ln>
                  <a:noFill/>
                </a:ln>
                <a:solidFill>
                  <a:schemeClr val="tx1"/>
                </a:solidFill>
                <a:effectLst/>
                <a:uLnTx/>
                <a:uFillTx/>
                <a:latin typeface="+mn-lt"/>
                <a:ea typeface="+mn-ea"/>
                <a:cs typeface="+mn-cs"/>
              </a:rPr>
              <a:t>Accuracy is not addressed since the final should be ready for publication.</a:t>
            </a:r>
          </a:p>
          <a:p>
            <a:pPr marL="320040" marR="0" lvl="0" indent="-320040" algn="l" defTabSz="914400" rtl="0" eaLnBrk="1" fontAlgn="auto" latinLnBrk="0" hangingPunct="1">
              <a:lnSpc>
                <a:spcPct val="100000"/>
              </a:lnSpc>
              <a:spcBef>
                <a:spcPts val="0"/>
              </a:spcBef>
              <a:spcAft>
                <a:spcPts val="0"/>
              </a:spcAft>
              <a:buClr>
                <a:schemeClr val="accent2"/>
              </a:buClr>
              <a:buSzPct val="60000"/>
              <a:buFont typeface="Wingdings"/>
              <a:buChar char=""/>
              <a:tabLst/>
              <a:defRPr/>
            </a:pPr>
            <a:r>
              <a:rPr kumimoji="0" lang="en-US" sz="2000" b="0" i="0" u="none" strike="noStrike" kern="1200" cap="none" spc="0" normalizeH="0" baseline="0" noProof="0">
                <a:ln>
                  <a:noFill/>
                </a:ln>
                <a:solidFill>
                  <a:schemeClr val="tx1"/>
                </a:solidFill>
                <a:effectLst/>
                <a:uLnTx/>
                <a:uFillTx/>
                <a:latin typeface="+mn-lt"/>
                <a:ea typeface="+mn-ea"/>
                <a:cs typeface="+mn-cs"/>
              </a:rPr>
              <a:t>The descriptors apply to novice, intermediate and advanced. </a:t>
            </a:r>
          </a:p>
          <a:p>
            <a:pPr marL="320040" marR="0" lvl="0" indent="-320040" algn="l" defTabSz="914400" rtl="0" eaLnBrk="1" fontAlgn="auto" latinLnBrk="0" hangingPunct="1">
              <a:lnSpc>
                <a:spcPct val="100000"/>
              </a:lnSpc>
              <a:spcBef>
                <a:spcPts val="0"/>
              </a:spcBef>
              <a:spcAft>
                <a:spcPts val="0"/>
              </a:spcAft>
              <a:buClr>
                <a:schemeClr val="accent2"/>
              </a:buClr>
              <a:buSzPct val="60000"/>
              <a:buFont typeface="Wingdings"/>
              <a:buChar char=""/>
              <a:tabLst/>
              <a:defRPr/>
            </a:pPr>
            <a:r>
              <a:rPr kumimoji="0" lang="en-US" sz="2000" b="0" i="0" u="none" strike="noStrike" kern="1200" cap="none" spc="0" normalizeH="0" baseline="0" noProof="0">
                <a:ln>
                  <a:noFill/>
                </a:ln>
                <a:solidFill>
                  <a:schemeClr val="tx1"/>
                </a:solidFill>
                <a:effectLst/>
                <a:uLnTx/>
                <a:uFillTx/>
                <a:latin typeface="+mn-lt"/>
                <a:ea typeface="+mn-ea"/>
                <a:cs typeface="+mn-cs"/>
              </a:rPr>
              <a:t>The numbers attached to the tiers allow a score to transfer easily to a gradebook. </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000" b="0" i="0" u="none" strike="noStrike" kern="1200" cap="none" spc="0" normalizeH="0" baseline="0" noProof="0">
              <a:ln>
                <a:noFill/>
              </a:ln>
              <a:solidFill>
                <a:schemeClr val="tx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0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Content Placeholder 3"/>
          <p:cNvPicPr>
            <a:picLocks/>
          </p:cNvPicPr>
          <p:nvPr/>
        </p:nvPicPr>
        <p:blipFill rotWithShape="1">
          <a:blip r:embed="rId2"/>
          <a:srcRect t="4171" r="4657" b="9532"/>
          <a:stretch/>
        </p:blipFill>
        <p:spPr>
          <a:xfrm>
            <a:off x="1827250" y="794699"/>
            <a:ext cx="5614416" cy="5449824"/>
          </a:xfrm>
          <a:prstGeom prst="rect">
            <a:avLst/>
          </a:prstGeom>
          <a:effectLst>
            <a:outerShdw blurRad="50800" dir="14400000">
              <a:srgbClr val="000000">
                <a:alpha val="40000"/>
              </a:srgbClr>
            </a:outerShdw>
          </a:effectLst>
        </p:spPr>
      </p:pic>
      <p:sp>
        <p:nvSpPr>
          <p:cNvPr id="5" name="Footer Placeholder 4"/>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Title 1"/>
          <p:cNvSpPr>
            <a:spLocks noGrp="1"/>
          </p:cNvSpPr>
          <p:nvPr>
            <p:ph type="title"/>
          </p:nvPr>
        </p:nvSpPr>
        <p:spPr>
          <a:xfrm>
            <a:off x="558798" y="186275"/>
            <a:ext cx="8229600" cy="1066800"/>
          </a:xfrm>
        </p:spPr>
        <p:txBody>
          <a:bodyPr/>
          <a:lstStyle/>
          <a:p>
            <a:pPr eaLnBrk="1" hangingPunct="1"/>
            <a:r>
              <a:rPr lang="en-US" smtClean="0"/>
              <a:t>Mindset for Curriculum Design</a:t>
            </a:r>
          </a:p>
        </p:txBody>
      </p:sp>
      <p:sp>
        <p:nvSpPr>
          <p:cNvPr id="5"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a:pPr/>
              <a:t>19</a:t>
            </a:fld>
            <a:endParaRPr lang="en-US"/>
          </a:p>
        </p:txBody>
      </p:sp>
      <p:sp>
        <p:nvSpPr>
          <p:cNvPr id="3" name="Content Placeholder 2"/>
          <p:cNvSpPr>
            <a:spLocks noGrp="1"/>
          </p:cNvSpPr>
          <p:nvPr>
            <p:ph sz="quarter" idx="1"/>
          </p:nvPr>
        </p:nvSpPr>
        <p:spPr>
          <a:xfrm>
            <a:off x="457200" y="1905000"/>
            <a:ext cx="8229600" cy="4324350"/>
          </a:xfrm>
        </p:spPr>
        <p:txBody>
          <a:bodyPr>
            <a:noAutofit/>
          </a:bodyPr>
          <a:lstStyle/>
          <a:p>
            <a:pPr marL="182880" indent="-365760" eaLnBrk="1" fontAlgn="auto" hangingPunct="1">
              <a:spcBef>
                <a:spcPts val="1200"/>
              </a:spcBef>
              <a:spcAft>
                <a:spcPts val="1200"/>
              </a:spcAft>
              <a:buFont typeface="Wingdings" charset="2"/>
              <a:buChar char="Ø"/>
              <a:defRPr/>
            </a:pPr>
            <a:r>
              <a:rPr lang="en-US" sz="2400" dirty="0" smtClean="0">
                <a:ea typeface="+mn-ea"/>
                <a:cs typeface="+mn-cs"/>
              </a:rPr>
              <a:t> Communicatively </a:t>
            </a:r>
            <a:r>
              <a:rPr lang="en-US" sz="2400" dirty="0">
                <a:ea typeface="+mn-ea"/>
                <a:cs typeface="+mn-cs"/>
              </a:rPr>
              <a:t>Purposeful: Building Toward </a:t>
            </a:r>
            <a:r>
              <a:rPr lang="en-US" sz="2400" dirty="0" smtClean="0">
                <a:ea typeface="+mn-ea"/>
                <a:cs typeface="+mn-cs"/>
              </a:rPr>
              <a:t>Proficiency</a:t>
            </a:r>
          </a:p>
          <a:p>
            <a:pPr marL="182880" indent="-365760" eaLnBrk="1" fontAlgn="auto" hangingPunct="1">
              <a:spcBef>
                <a:spcPts val="1200"/>
              </a:spcBef>
              <a:spcAft>
                <a:spcPts val="1200"/>
              </a:spcAft>
              <a:buFont typeface="Wingdings" charset="2"/>
              <a:buChar char="Ø"/>
              <a:defRPr/>
            </a:pPr>
            <a:r>
              <a:rPr lang="en-US" sz="2400" dirty="0">
                <a:ea typeface="+mn-ea"/>
                <a:cs typeface="+mn-cs"/>
              </a:rPr>
              <a:t> Culturally Focused: </a:t>
            </a:r>
            <a:r>
              <a:rPr lang="en-US" sz="2400" dirty="0" smtClean="0">
                <a:ea typeface="+mn-ea"/>
                <a:cs typeface="+mn-cs"/>
              </a:rPr>
              <a:t>Developing </a:t>
            </a:r>
            <a:r>
              <a:rPr lang="en-US" sz="2400" dirty="0" err="1" smtClean="0">
                <a:ea typeface="+mn-ea"/>
                <a:cs typeface="+mn-cs"/>
              </a:rPr>
              <a:t>Interculturality</a:t>
            </a:r>
            <a:endParaRPr lang="en-US" sz="2400" dirty="0">
              <a:ea typeface="+mn-ea"/>
              <a:cs typeface="+mn-cs"/>
            </a:endParaRPr>
          </a:p>
          <a:p>
            <a:pPr marL="182880" indent="-365760" eaLnBrk="1" fontAlgn="auto" hangingPunct="1">
              <a:spcBef>
                <a:spcPts val="1200"/>
              </a:spcBef>
              <a:spcAft>
                <a:spcPts val="1200"/>
              </a:spcAft>
              <a:buFont typeface="Wingdings" charset="2"/>
              <a:buChar char="Ø"/>
              <a:defRPr/>
            </a:pPr>
            <a:r>
              <a:rPr lang="en-US" sz="2400" dirty="0">
                <a:ea typeface="+mn-ea"/>
                <a:cs typeface="+mn-cs"/>
              </a:rPr>
              <a:t> Intrinsically Interesting: Relevant to Learners</a:t>
            </a:r>
          </a:p>
          <a:p>
            <a:pPr marL="182880" indent="-365760" eaLnBrk="1" fontAlgn="auto" hangingPunct="1">
              <a:spcBef>
                <a:spcPts val="1200"/>
              </a:spcBef>
              <a:spcAft>
                <a:spcPts val="1200"/>
              </a:spcAft>
              <a:buFont typeface="Wingdings" charset="2"/>
              <a:buChar char="Ø"/>
              <a:defRPr/>
            </a:pPr>
            <a:r>
              <a:rPr lang="en-US" sz="2400" dirty="0">
                <a:ea typeface="+mn-ea"/>
                <a:cs typeface="+mn-cs"/>
              </a:rPr>
              <a:t> Cognitively Engaging: </a:t>
            </a:r>
            <a:r>
              <a:rPr lang="en-US" sz="2400" dirty="0" smtClean="0">
                <a:ea typeface="+mn-ea"/>
                <a:cs typeface="+mn-cs"/>
              </a:rPr>
              <a:t>Requiring Critical Thinking Skills</a:t>
            </a:r>
            <a:endParaRPr lang="en-US" sz="2400" dirty="0">
              <a:ea typeface="+mn-ea"/>
              <a:cs typeface="+mn-cs"/>
            </a:endParaRPr>
          </a:p>
          <a:p>
            <a:pPr marL="182880" indent="-365760" eaLnBrk="1" fontAlgn="auto" hangingPunct="1">
              <a:spcBef>
                <a:spcPts val="1200"/>
              </a:spcBef>
              <a:spcAft>
                <a:spcPts val="1200"/>
              </a:spcAft>
              <a:buFont typeface="Wingdings" charset="2"/>
              <a:buChar char="Ø"/>
              <a:defRPr/>
            </a:pPr>
            <a:r>
              <a:rPr lang="en-US" sz="2400" dirty="0">
                <a:ea typeface="+mn-ea"/>
                <a:cs typeface="+mn-cs"/>
              </a:rPr>
              <a:t> Standards-Based: Reflecting Goals for Learning Languages</a:t>
            </a:r>
          </a:p>
          <a:p>
            <a:pPr marL="182880" indent="-365760" eaLnBrk="1" fontAlgn="auto" hangingPunct="1">
              <a:spcBef>
                <a:spcPts val="1200"/>
              </a:spcBef>
              <a:spcAft>
                <a:spcPts val="1200"/>
              </a:spcAft>
              <a:buClr>
                <a:schemeClr val="accent1">
                  <a:lumMod val="75000"/>
                </a:schemeClr>
              </a:buClr>
              <a:buFont typeface="Wingdings" charset="2"/>
              <a:buChar char="Ø"/>
              <a:defRPr/>
            </a:pPr>
            <a:endParaRPr lang="en-US" sz="2400" dirty="0">
              <a:ea typeface="+mn-ea"/>
              <a:cs typeface="+mn-cs"/>
            </a:endParaRPr>
          </a:p>
          <a:p>
            <a:pPr marL="0" indent="0" algn="r" eaLnBrk="1" fontAlgn="auto" hangingPunct="1">
              <a:spcAft>
                <a:spcPts val="0"/>
              </a:spcAft>
              <a:buClr>
                <a:schemeClr val="accent3"/>
              </a:buClr>
              <a:buFont typeface="Georgia" pitchFamily="-1" charset="0"/>
              <a:buNone/>
              <a:defRPr/>
            </a:pPr>
            <a:r>
              <a:rPr lang="en-US" sz="1800" dirty="0" smtClean="0">
                <a:ea typeface="+mn-ea"/>
                <a:cs typeface="+mn-cs"/>
              </a:rPr>
              <a:t>                                                                --Adapted from Helena Curtain</a:t>
            </a:r>
            <a:endParaRPr lang="en-US" sz="1800" dirty="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Workshop Goal:</a:t>
            </a:r>
            <a:endParaRPr lang="en-US" dirty="0"/>
          </a:p>
        </p:txBody>
      </p:sp>
      <p:sp>
        <p:nvSpPr>
          <p:cNvPr id="4" name="Footer Placeholder 3"/>
          <p:cNvSpPr>
            <a:spLocks noGrp="1"/>
          </p:cNvSpPr>
          <p:nvPr>
            <p:ph type="ftr" sz="quarter" idx="11"/>
          </p:nvPr>
        </p:nvSpPr>
        <p:spPr/>
        <p:txBody>
          <a:bodyPr/>
          <a:lstStyle/>
          <a:p>
            <a:r>
              <a:rPr lang="en-US" dirty="0" smtClean="0"/>
              <a:t>Laura Terrill Fair Lawn - Pascack 2015</a:t>
            </a:r>
            <a:endParaRPr lang="en-US" dirty="0"/>
          </a:p>
        </p:txBody>
      </p:sp>
      <p:sp>
        <p:nvSpPr>
          <p:cNvPr id="5" name="Slide Number Placeholder 4"/>
          <p:cNvSpPr>
            <a:spLocks noGrp="1"/>
          </p:cNvSpPr>
          <p:nvPr>
            <p:ph type="sldNum" sz="quarter" idx="12"/>
          </p:nvPr>
        </p:nvSpPr>
        <p:spPr/>
        <p:txBody>
          <a:bodyPr>
            <a:normAutofit fontScale="85000" lnSpcReduction="20000"/>
          </a:bodyPr>
          <a:lstStyle/>
          <a:p>
            <a:fld id="{D57F1E4F-1CFF-5643-939E-217C01CDF565}" type="slidenum">
              <a:rPr lang="en-US" smtClean="0"/>
              <a:pPr/>
              <a:t>2</a:t>
            </a:fld>
            <a:endParaRPr lang="en-US" dirty="0"/>
          </a:p>
        </p:txBody>
      </p:sp>
      <p:sp>
        <p:nvSpPr>
          <p:cNvPr id="3" name="Content Placeholder 2"/>
          <p:cNvSpPr>
            <a:spLocks noGrp="1"/>
          </p:cNvSpPr>
          <p:nvPr>
            <p:ph idx="4294967295"/>
          </p:nvPr>
        </p:nvSpPr>
        <p:spPr>
          <a:xfrm>
            <a:off x="616312" y="1653989"/>
            <a:ext cx="8191500" cy="4786313"/>
          </a:xfrm>
        </p:spPr>
        <p:txBody>
          <a:bodyPr>
            <a:normAutofit/>
          </a:bodyPr>
          <a:lstStyle/>
          <a:p>
            <a:pPr marL="0" indent="0" algn="ctr">
              <a:buNone/>
            </a:pPr>
            <a:r>
              <a:rPr lang="en-US" sz="4000" dirty="0" smtClean="0"/>
              <a:t>Learn guiding principles for designing performance assessments, focused on developing learners’ language performance toward proficiency.</a:t>
            </a:r>
            <a:endParaRPr lang="en-US" sz="4000"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9002498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Brain.png"/>
          <p:cNvPicPr>
            <a:picLocks/>
          </p:cNvPicPr>
          <p:nvPr/>
        </p:nvPicPr>
        <p:blipFill>
          <a:blip r:embed="rId2">
            <a:alphaModFix/>
          </a:blip>
          <a:stretch>
            <a:fillRect/>
          </a:stretch>
        </p:blipFill>
        <p:spPr>
          <a:xfrm>
            <a:off x="-66808" y="1513562"/>
            <a:ext cx="9226296" cy="6821424"/>
          </a:xfrm>
          <a:prstGeom prst="rect">
            <a:avLst/>
          </a:prstGeom>
        </p:spPr>
      </p:pic>
      <p:sp>
        <p:nvSpPr>
          <p:cNvPr id="6" name="TextBox 5"/>
          <p:cNvSpPr txBox="1"/>
          <p:nvPr/>
        </p:nvSpPr>
        <p:spPr>
          <a:xfrm>
            <a:off x="3793507" y="6415324"/>
            <a:ext cx="5388689" cy="738664"/>
          </a:xfrm>
          <a:prstGeom prst="rect">
            <a:avLst/>
          </a:prstGeom>
          <a:noFill/>
        </p:spPr>
        <p:txBody>
          <a:bodyPr wrap="none" rtlCol="0">
            <a:spAutoFit/>
          </a:bodyPr>
          <a:lstStyle/>
          <a:p>
            <a:pPr algn="r"/>
            <a:r>
              <a:rPr lang="en-US" sz="1400" smtClean="0">
                <a:solidFill>
                  <a:schemeClr val="bg1"/>
                </a:solidFill>
              </a:rPr>
              <a:t>image: careerrocketeer.com</a:t>
            </a:r>
          </a:p>
          <a:p>
            <a:pPr algn="r"/>
            <a:r>
              <a:rPr lang="en-US" sz="1400" smtClean="0">
                <a:solidFill>
                  <a:schemeClr val="bg1"/>
                </a:solidFill>
              </a:rPr>
              <a:t>Developing 21</a:t>
            </a:r>
            <a:r>
              <a:rPr lang="en-US" sz="1400" baseline="30000" smtClean="0">
                <a:solidFill>
                  <a:schemeClr val="bg1"/>
                </a:solidFill>
              </a:rPr>
              <a:t>st</a:t>
            </a:r>
            <a:r>
              <a:rPr lang="en-US" sz="1400" smtClean="0">
                <a:solidFill>
                  <a:schemeClr val="bg1"/>
                </a:solidFill>
              </a:rPr>
              <a:t> Century Critical Thinkers – www.mentoringminds.com</a:t>
            </a:r>
          </a:p>
          <a:p>
            <a:pPr algn="r"/>
            <a:endParaRPr lang="en-US" sz="1400"/>
          </a:p>
        </p:txBody>
      </p:sp>
      <p:grpSp>
        <p:nvGrpSpPr>
          <p:cNvPr id="2" name="Group 13"/>
          <p:cNvGrpSpPr/>
          <p:nvPr/>
        </p:nvGrpSpPr>
        <p:grpSpPr>
          <a:xfrm>
            <a:off x="-115195" y="1623052"/>
            <a:ext cx="3218376" cy="4153620"/>
            <a:chOff x="5498594" y="615754"/>
            <a:chExt cx="3218376" cy="4153620"/>
          </a:xfrm>
        </p:grpSpPr>
        <p:sp>
          <p:nvSpPr>
            <p:cNvPr id="7" name="TextBox 6"/>
            <p:cNvSpPr txBox="1"/>
            <p:nvPr/>
          </p:nvSpPr>
          <p:spPr>
            <a:xfrm>
              <a:off x="6703678" y="615754"/>
              <a:ext cx="2013292" cy="461665"/>
            </a:xfrm>
            <a:prstGeom prst="rect">
              <a:avLst/>
            </a:prstGeom>
            <a:noFill/>
          </p:spPr>
          <p:txBody>
            <a:bodyPr wrap="none" rtlCol="0">
              <a:spAutoFit/>
            </a:bodyPr>
            <a:lstStyle/>
            <a:p>
              <a:r>
                <a:rPr lang="en-US" sz="2400" b="1">
                  <a:solidFill>
                    <a:srgbClr val="FFFFFF"/>
                  </a:solidFill>
                </a:rPr>
                <a:t>Open-Minded</a:t>
              </a:r>
            </a:p>
          </p:txBody>
        </p:sp>
        <p:sp>
          <p:nvSpPr>
            <p:cNvPr id="5" name="TextBox 4"/>
            <p:cNvSpPr txBox="1"/>
            <p:nvPr/>
          </p:nvSpPr>
          <p:spPr>
            <a:xfrm>
              <a:off x="5553697" y="2693558"/>
              <a:ext cx="2477812" cy="830997"/>
            </a:xfrm>
            <a:prstGeom prst="rect">
              <a:avLst/>
            </a:prstGeom>
            <a:noFill/>
          </p:spPr>
          <p:txBody>
            <a:bodyPr wrap="none" rtlCol="0">
              <a:spAutoFit/>
            </a:bodyPr>
            <a:lstStyle/>
            <a:p>
              <a:r>
                <a:rPr lang="en-US" sz="2400" b="1">
                  <a:solidFill>
                    <a:srgbClr val="FFFFFF"/>
                  </a:solidFill>
                </a:rPr>
                <a:t>Analyze, Reason </a:t>
              </a:r>
            </a:p>
            <a:p>
              <a:r>
                <a:rPr lang="en-US" sz="2400" b="1">
                  <a:solidFill>
                    <a:srgbClr val="FFFFFF"/>
                  </a:solidFill>
                </a:rPr>
                <a:t>And Evaluate</a:t>
              </a:r>
            </a:p>
          </p:txBody>
        </p:sp>
        <p:sp>
          <p:nvSpPr>
            <p:cNvPr id="8" name="TextBox 7"/>
            <p:cNvSpPr txBox="1"/>
            <p:nvPr/>
          </p:nvSpPr>
          <p:spPr>
            <a:xfrm>
              <a:off x="6114665" y="3938377"/>
              <a:ext cx="1595659" cy="830997"/>
            </a:xfrm>
            <a:prstGeom prst="rect">
              <a:avLst/>
            </a:prstGeom>
            <a:noFill/>
          </p:spPr>
          <p:txBody>
            <a:bodyPr wrap="none" rtlCol="0">
              <a:spAutoFit/>
            </a:bodyPr>
            <a:lstStyle/>
            <a:p>
              <a:r>
                <a:rPr lang="en-US" sz="2400" b="1">
                  <a:solidFill>
                    <a:srgbClr val="FFFFFF"/>
                  </a:solidFill>
                </a:rPr>
                <a:t>Reflect on </a:t>
              </a:r>
            </a:p>
            <a:p>
              <a:r>
                <a:rPr lang="en-US" sz="2400" b="1">
                  <a:solidFill>
                    <a:srgbClr val="FFFFFF"/>
                  </a:solidFill>
                </a:rPr>
                <a:t>Learning</a:t>
              </a:r>
            </a:p>
          </p:txBody>
        </p:sp>
        <p:sp>
          <p:nvSpPr>
            <p:cNvPr id="9" name="TextBox 8"/>
            <p:cNvSpPr txBox="1"/>
            <p:nvPr/>
          </p:nvSpPr>
          <p:spPr>
            <a:xfrm>
              <a:off x="5498594" y="1448738"/>
              <a:ext cx="2646878" cy="830997"/>
            </a:xfrm>
            <a:prstGeom prst="rect">
              <a:avLst/>
            </a:prstGeom>
            <a:noFill/>
          </p:spPr>
          <p:txBody>
            <a:bodyPr wrap="none" rtlCol="0">
              <a:spAutoFit/>
            </a:bodyPr>
            <a:lstStyle/>
            <a:p>
              <a:r>
                <a:rPr lang="en-US" sz="2400" b="1">
                  <a:solidFill>
                    <a:srgbClr val="FFFFFF"/>
                  </a:solidFill>
                </a:rPr>
                <a:t>Make Real-World</a:t>
              </a:r>
            </a:p>
            <a:p>
              <a:r>
                <a:rPr lang="en-US" sz="2400" b="1">
                  <a:solidFill>
                    <a:srgbClr val="FFFFFF"/>
                  </a:solidFill>
                </a:rPr>
                <a:t>Applications</a:t>
              </a:r>
            </a:p>
          </p:txBody>
        </p:sp>
      </p:grpSp>
      <p:grpSp>
        <p:nvGrpSpPr>
          <p:cNvPr id="3" name="Group 14"/>
          <p:cNvGrpSpPr/>
          <p:nvPr/>
        </p:nvGrpSpPr>
        <p:grpSpPr>
          <a:xfrm>
            <a:off x="5435738" y="1623052"/>
            <a:ext cx="3460088" cy="4569118"/>
            <a:chOff x="1123769" y="200256"/>
            <a:chExt cx="3460088" cy="4569118"/>
          </a:xfrm>
        </p:grpSpPr>
        <p:sp>
          <p:nvSpPr>
            <p:cNvPr id="10" name="TextBox 9"/>
            <p:cNvSpPr txBox="1"/>
            <p:nvPr/>
          </p:nvSpPr>
          <p:spPr>
            <a:xfrm>
              <a:off x="1956682" y="3938377"/>
              <a:ext cx="2546941" cy="830997"/>
            </a:xfrm>
            <a:prstGeom prst="rect">
              <a:avLst/>
            </a:prstGeom>
            <a:noFill/>
          </p:spPr>
          <p:txBody>
            <a:bodyPr wrap="none" rtlCol="0">
              <a:spAutoFit/>
            </a:bodyPr>
            <a:lstStyle/>
            <a:p>
              <a:pPr algn="r"/>
              <a:r>
                <a:rPr lang="en-US" sz="2400" b="1">
                  <a:solidFill>
                    <a:srgbClr val="FFFFFF"/>
                  </a:solidFill>
                </a:rPr>
                <a:t>Engage in</a:t>
              </a:r>
            </a:p>
            <a:p>
              <a:pPr algn="r"/>
              <a:r>
                <a:rPr lang="en-US" sz="2400" b="1">
                  <a:solidFill>
                    <a:srgbClr val="FFFFFF"/>
                  </a:solidFill>
                </a:rPr>
                <a:t>Problem-Solving</a:t>
              </a:r>
            </a:p>
          </p:txBody>
        </p:sp>
        <p:sp>
          <p:nvSpPr>
            <p:cNvPr id="11" name="TextBox 10"/>
            <p:cNvSpPr txBox="1"/>
            <p:nvPr/>
          </p:nvSpPr>
          <p:spPr>
            <a:xfrm>
              <a:off x="2010565" y="1448738"/>
              <a:ext cx="2539177" cy="830997"/>
            </a:xfrm>
            <a:prstGeom prst="rect">
              <a:avLst/>
            </a:prstGeom>
            <a:noFill/>
          </p:spPr>
          <p:txBody>
            <a:bodyPr wrap="none" rtlCol="0">
              <a:spAutoFit/>
            </a:bodyPr>
            <a:lstStyle/>
            <a:p>
              <a:pPr algn="r"/>
              <a:r>
                <a:rPr lang="en-US" sz="2400" b="1">
                  <a:solidFill>
                    <a:srgbClr val="FFFFFF"/>
                  </a:solidFill>
                </a:rPr>
                <a:t>Collaborate with </a:t>
              </a:r>
            </a:p>
            <a:p>
              <a:pPr algn="r"/>
              <a:r>
                <a:rPr lang="en-US" sz="2400" b="1">
                  <a:solidFill>
                    <a:srgbClr val="FFFFFF"/>
                  </a:solidFill>
                </a:rPr>
                <a:t>Others</a:t>
              </a:r>
            </a:p>
          </p:txBody>
        </p:sp>
        <p:sp>
          <p:nvSpPr>
            <p:cNvPr id="12" name="TextBox 11"/>
            <p:cNvSpPr txBox="1"/>
            <p:nvPr/>
          </p:nvSpPr>
          <p:spPr>
            <a:xfrm>
              <a:off x="2159344" y="2693558"/>
              <a:ext cx="2390398" cy="830997"/>
            </a:xfrm>
            <a:prstGeom prst="rect">
              <a:avLst/>
            </a:prstGeom>
            <a:noFill/>
          </p:spPr>
          <p:txBody>
            <a:bodyPr wrap="none" rtlCol="0">
              <a:spAutoFit/>
            </a:bodyPr>
            <a:lstStyle/>
            <a:p>
              <a:pPr algn="r"/>
              <a:r>
                <a:rPr lang="en-US" sz="2400" b="1">
                  <a:solidFill>
                    <a:srgbClr val="FFFFFF"/>
                  </a:solidFill>
                </a:rPr>
                <a:t>Think Critically </a:t>
              </a:r>
            </a:p>
            <a:p>
              <a:pPr algn="r"/>
              <a:r>
                <a:rPr lang="en-US" sz="2400" b="1">
                  <a:solidFill>
                    <a:srgbClr val="FFFFFF"/>
                  </a:solidFill>
                </a:rPr>
                <a:t>and Creatively</a:t>
              </a:r>
            </a:p>
          </p:txBody>
        </p:sp>
        <p:sp>
          <p:nvSpPr>
            <p:cNvPr id="13" name="TextBox 12"/>
            <p:cNvSpPr txBox="1"/>
            <p:nvPr/>
          </p:nvSpPr>
          <p:spPr>
            <a:xfrm>
              <a:off x="1123769" y="200256"/>
              <a:ext cx="3460088" cy="830997"/>
            </a:xfrm>
            <a:prstGeom prst="rect">
              <a:avLst/>
            </a:prstGeom>
            <a:noFill/>
          </p:spPr>
          <p:txBody>
            <a:bodyPr wrap="square" rtlCol="0">
              <a:spAutoFit/>
            </a:bodyPr>
            <a:lstStyle/>
            <a:p>
              <a:r>
                <a:rPr lang="en-US" sz="2400" b="1">
                  <a:solidFill>
                    <a:srgbClr val="FFFFFF"/>
                  </a:solidFill>
                </a:rPr>
                <a:t>Communicate Clearly </a:t>
              </a:r>
            </a:p>
            <a:p>
              <a:r>
                <a:rPr lang="en-US" sz="2400" b="1">
                  <a:solidFill>
                    <a:srgbClr val="FFFFFF"/>
                  </a:solidFill>
                </a:rPr>
                <a:t>And Accurately</a:t>
              </a:r>
            </a:p>
          </p:txBody>
        </p:sp>
      </p:grpSp>
      <p:sp>
        <p:nvSpPr>
          <p:cNvPr id="23" name="Title 22"/>
          <p:cNvSpPr>
            <a:spLocks noGrp="1"/>
          </p:cNvSpPr>
          <p:nvPr>
            <p:ph type="title"/>
          </p:nvPr>
        </p:nvSpPr>
        <p:spPr/>
        <p:txBody>
          <a:bodyPr/>
          <a:lstStyle/>
          <a:p>
            <a:r>
              <a:rPr lang="en-US"/>
              <a:t>21</a:t>
            </a:r>
            <a:r>
              <a:rPr lang="en-US" baseline="30000"/>
              <a:t>st</a:t>
            </a:r>
            <a:r>
              <a:rPr lang="en-US"/>
              <a:t> Century Learners</a:t>
            </a:r>
          </a:p>
        </p:txBody>
      </p:sp>
      <p:sp>
        <p:nvSpPr>
          <p:cNvPr id="15" name="Footer Placeholder 14"/>
          <p:cNvSpPr>
            <a:spLocks noGrp="1"/>
          </p:cNvSpPr>
          <p:nvPr>
            <p:ph type="ftr" sz="quarter" idx="11"/>
          </p:nvPr>
        </p:nvSpPr>
        <p:spPr/>
        <p:txBody>
          <a:bodyPr/>
          <a:lstStyle/>
          <a:p>
            <a:r>
              <a:rPr lang="en-US">
                <a:solidFill>
                  <a:schemeClr val="bg1"/>
                </a:solidFill>
              </a:rPr>
              <a:t>Laura Terrill Fair Lawn - Pascack 2015</a:t>
            </a:r>
          </a:p>
        </p:txBody>
      </p:sp>
      <p:sp>
        <p:nvSpPr>
          <p:cNvPr id="16" name="Slide Number Placeholder 15"/>
          <p:cNvSpPr>
            <a:spLocks noGrp="1"/>
          </p:cNvSpPr>
          <p:nvPr>
            <p:ph type="sldNum" sz="quarter" idx="12"/>
          </p:nvPr>
        </p:nvSpPr>
        <p:spPr/>
        <p:txBody>
          <a:bodyPr>
            <a:normAutofit fontScale="85000" lnSpcReduction="20000"/>
          </a:bodyPr>
          <a:lstStyle/>
          <a:p>
            <a:fld id="{74C2F60E-34D8-DD42-93FD-7BD7AE432328}" type="slidenum">
              <a:rPr lang="en-US"/>
              <a:pPr/>
              <a:t>20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Title 1"/>
          <p:cNvSpPr>
            <a:spLocks noGrp="1"/>
          </p:cNvSpPr>
          <p:nvPr>
            <p:ph type="title"/>
          </p:nvPr>
        </p:nvSpPr>
        <p:spPr>
          <a:xfrm>
            <a:off x="560388" y="0"/>
            <a:ext cx="8229600" cy="1066800"/>
          </a:xfrm>
        </p:spPr>
        <p:txBody>
          <a:bodyPr/>
          <a:lstStyle/>
          <a:p>
            <a:r>
              <a:rPr lang="en-US" smtClean="0">
                <a:solidFill>
                  <a:schemeClr val="bg1"/>
                </a:solidFill>
              </a:rPr>
              <a:t>Spiraling Themes</a:t>
            </a:r>
          </a:p>
        </p:txBody>
      </p:sp>
      <p:sp>
        <p:nvSpPr>
          <p:cNvPr id="27651" name="Footer Placeholder 11"/>
          <p:cNvSpPr>
            <a:spLocks noGrp="1"/>
          </p:cNvSpPr>
          <p:nvPr>
            <p:ph type="ftr" sz="quarter" idx="11"/>
          </p:nvPr>
        </p:nvSpPr>
        <p:spPr>
          <a:noFill/>
          <a:ln>
            <a:miter lim="800000"/>
            <a:headEnd/>
            <a:tailEnd/>
          </a:ln>
        </p:spPr>
        <p:txBody>
          <a:bodyPr/>
          <a:lstStyle/>
          <a:p>
            <a:r>
              <a:rPr lang="en-US">
                <a:latin typeface="Arial" pitchFamily="-101" charset="0"/>
                <a:ea typeface="Arial" pitchFamily="-101" charset="0"/>
                <a:cs typeface="Arial" pitchFamily="-101" charset="0"/>
              </a:rPr>
              <a:t>Laura Terrill Fair Lawn - Pascack 2015</a:t>
            </a:r>
          </a:p>
        </p:txBody>
      </p:sp>
      <p:grpSp>
        <p:nvGrpSpPr>
          <p:cNvPr id="2" name="Group 14"/>
          <p:cNvGrpSpPr>
            <a:grpSpLocks/>
          </p:cNvGrpSpPr>
          <p:nvPr/>
        </p:nvGrpSpPr>
        <p:grpSpPr bwMode="auto">
          <a:xfrm>
            <a:off x="1186635" y="1752600"/>
            <a:ext cx="7809588" cy="4986139"/>
            <a:chOff x="1137973" y="1850886"/>
            <a:chExt cx="7808973" cy="4986139"/>
          </a:xfrm>
        </p:grpSpPr>
        <p:grpSp>
          <p:nvGrpSpPr>
            <p:cNvPr id="3" name="Group 16"/>
            <p:cNvGrpSpPr>
              <a:grpSpLocks/>
            </p:cNvGrpSpPr>
            <p:nvPr/>
          </p:nvGrpSpPr>
          <p:grpSpPr bwMode="auto">
            <a:xfrm>
              <a:off x="1137973" y="1850886"/>
              <a:ext cx="6913019" cy="4343400"/>
              <a:chOff x="1153501" y="1430226"/>
              <a:chExt cx="6913915" cy="4343476"/>
            </a:xfrm>
          </p:grpSpPr>
          <p:pic>
            <p:nvPicPr>
              <p:cNvPr id="27656" name="Picture 8" descr="Screen Shot 2013-02-12 at 9.35.59 PM.png"/>
              <p:cNvPicPr>
                <a:picLocks noChangeAspect="1"/>
              </p:cNvPicPr>
              <p:nvPr/>
            </p:nvPicPr>
            <p:blipFill>
              <a:blip r:embed="rId2"/>
              <a:srcRect/>
              <a:stretch>
                <a:fillRect/>
              </a:stretch>
            </p:blipFill>
            <p:spPr bwMode="auto">
              <a:xfrm>
                <a:off x="3462131" y="2398756"/>
                <a:ext cx="2358764" cy="2496357"/>
              </a:xfrm>
              <a:prstGeom prst="rect">
                <a:avLst/>
              </a:prstGeom>
              <a:ln>
                <a:headEnd/>
                <a:tailEnd/>
              </a:ln>
            </p:spPr>
            <p:style>
              <a:lnRef idx="1">
                <a:schemeClr val="accent1"/>
              </a:lnRef>
              <a:fillRef idx="3">
                <a:schemeClr val="accent1"/>
              </a:fillRef>
              <a:effectRef idx="2">
                <a:schemeClr val="accent1"/>
              </a:effectRef>
              <a:fontRef idx="minor">
                <a:schemeClr val="lt1"/>
              </a:fontRef>
            </p:style>
          </p:pic>
          <p:sp>
            <p:nvSpPr>
              <p:cNvPr id="88070" name="TextBox 9"/>
              <p:cNvSpPr txBox="1">
                <a:spLocks noChangeArrowheads="1"/>
              </p:cNvSpPr>
              <p:nvPr/>
            </p:nvSpPr>
            <p:spPr bwMode="auto">
              <a:xfrm>
                <a:off x="3865089" y="1430226"/>
                <a:ext cx="1552654" cy="7080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prstTxWarp prst="textNoShape">
                  <a:avLst/>
                </a:prstTxWarp>
                <a:spAutoFit/>
              </a:bodyPr>
              <a:lstStyle/>
              <a:p>
                <a:pPr algn="ctr">
                  <a:defRPr/>
                </a:pPr>
                <a:r>
                  <a:rPr lang="en-US" sz="2000" b="1">
                    <a:solidFill>
                      <a:srgbClr val="FFFFFF"/>
                    </a:solidFill>
                  </a:rPr>
                  <a:t>Global </a:t>
                </a:r>
              </a:p>
              <a:p>
                <a:pPr algn="ctr">
                  <a:defRPr/>
                </a:pPr>
                <a:r>
                  <a:rPr lang="en-US" sz="2000" b="1">
                    <a:solidFill>
                      <a:srgbClr val="FFFFFF"/>
                    </a:solidFill>
                  </a:rPr>
                  <a:t>Challenges</a:t>
                </a:r>
              </a:p>
            </p:txBody>
          </p:sp>
          <p:sp>
            <p:nvSpPr>
              <p:cNvPr id="88071" name="TextBox 10"/>
              <p:cNvSpPr txBox="1">
                <a:spLocks noChangeArrowheads="1"/>
              </p:cNvSpPr>
              <p:nvPr/>
            </p:nvSpPr>
            <p:spPr bwMode="auto">
              <a:xfrm>
                <a:off x="6113104" y="2528795"/>
                <a:ext cx="1954312" cy="7080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prstTxWarp prst="textNoShape">
                  <a:avLst/>
                </a:prstTxWarp>
                <a:spAutoFit/>
              </a:bodyPr>
              <a:lstStyle/>
              <a:p>
                <a:pPr algn="ctr">
                  <a:defRPr/>
                </a:pPr>
                <a:r>
                  <a:rPr lang="en-US" sz="2000" b="1">
                    <a:solidFill>
                      <a:srgbClr val="FFFFFF"/>
                    </a:solidFill>
                  </a:rPr>
                  <a:t>Contemporary </a:t>
                </a:r>
              </a:p>
              <a:p>
                <a:pPr algn="ctr">
                  <a:defRPr/>
                </a:pPr>
                <a:r>
                  <a:rPr lang="en-US" sz="2000" b="1">
                    <a:solidFill>
                      <a:srgbClr val="FFFFFF"/>
                    </a:solidFill>
                  </a:rPr>
                  <a:t>Life</a:t>
                </a:r>
              </a:p>
            </p:txBody>
          </p:sp>
          <p:sp>
            <p:nvSpPr>
              <p:cNvPr id="88072" name="TextBox 11"/>
              <p:cNvSpPr txBox="1">
                <a:spLocks noChangeArrowheads="1"/>
              </p:cNvSpPr>
              <p:nvPr/>
            </p:nvSpPr>
            <p:spPr bwMode="auto">
              <a:xfrm>
                <a:off x="6249635" y="3922645"/>
                <a:ext cx="1681249" cy="7080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prstTxWarp prst="textNoShape">
                  <a:avLst/>
                </a:prstTxWarp>
                <a:spAutoFit/>
              </a:bodyPr>
              <a:lstStyle/>
              <a:p>
                <a:pPr algn="ctr">
                  <a:defRPr/>
                </a:pPr>
                <a:r>
                  <a:rPr lang="en-US" sz="2000" b="1">
                    <a:solidFill>
                      <a:srgbClr val="FFFFFF"/>
                    </a:solidFill>
                  </a:rPr>
                  <a:t>Science and </a:t>
                </a:r>
              </a:p>
              <a:p>
                <a:pPr algn="ctr">
                  <a:defRPr/>
                </a:pPr>
                <a:r>
                  <a:rPr lang="en-US" sz="2000" b="1">
                    <a:solidFill>
                      <a:srgbClr val="FFFFFF"/>
                    </a:solidFill>
                  </a:rPr>
                  <a:t>Technology</a:t>
                </a:r>
              </a:p>
            </p:txBody>
          </p:sp>
          <p:sp>
            <p:nvSpPr>
              <p:cNvPr id="88073" name="TextBox 12"/>
              <p:cNvSpPr txBox="1">
                <a:spLocks noChangeArrowheads="1"/>
              </p:cNvSpPr>
              <p:nvPr/>
            </p:nvSpPr>
            <p:spPr bwMode="auto">
              <a:xfrm>
                <a:off x="3323724" y="5065665"/>
                <a:ext cx="2635384" cy="7080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prstTxWarp prst="textNoShape">
                  <a:avLst/>
                </a:prstTxWarp>
                <a:spAutoFit/>
              </a:bodyPr>
              <a:lstStyle/>
              <a:p>
                <a:pPr algn="ctr">
                  <a:defRPr/>
                </a:pPr>
                <a:r>
                  <a:rPr lang="en-US" sz="2000" b="1">
                    <a:solidFill>
                      <a:srgbClr val="FFFFFF"/>
                    </a:solidFill>
                  </a:rPr>
                  <a:t>Personal and Public </a:t>
                </a:r>
              </a:p>
              <a:p>
                <a:pPr algn="ctr">
                  <a:defRPr/>
                </a:pPr>
                <a:r>
                  <a:rPr lang="en-US" sz="2000" b="1">
                    <a:solidFill>
                      <a:srgbClr val="FFFFFF"/>
                    </a:solidFill>
                  </a:rPr>
                  <a:t>Identities</a:t>
                </a:r>
              </a:p>
            </p:txBody>
          </p:sp>
          <p:sp>
            <p:nvSpPr>
              <p:cNvPr id="88074" name="TextBox 13"/>
              <p:cNvSpPr txBox="1">
                <a:spLocks noChangeArrowheads="1"/>
              </p:cNvSpPr>
              <p:nvPr/>
            </p:nvSpPr>
            <p:spPr bwMode="auto">
              <a:xfrm>
                <a:off x="1153501" y="3922645"/>
                <a:ext cx="1809842" cy="677875"/>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prstTxWarp prst="textNoShape">
                  <a:avLst/>
                </a:prstTxWarp>
                <a:spAutoFit/>
              </a:bodyPr>
              <a:lstStyle/>
              <a:p>
                <a:pPr algn="ctr">
                  <a:defRPr/>
                </a:pPr>
                <a:r>
                  <a:rPr lang="en-US" b="1">
                    <a:solidFill>
                      <a:srgbClr val="FFFFFF"/>
                    </a:solidFill>
                  </a:rPr>
                  <a:t>Families and </a:t>
                </a:r>
              </a:p>
              <a:p>
                <a:pPr algn="ctr">
                  <a:defRPr/>
                </a:pPr>
                <a:r>
                  <a:rPr lang="en-US" sz="2000" b="1">
                    <a:solidFill>
                      <a:srgbClr val="FFFFFF"/>
                    </a:solidFill>
                  </a:rPr>
                  <a:t>Communities</a:t>
                </a:r>
              </a:p>
            </p:txBody>
          </p:sp>
          <p:sp>
            <p:nvSpPr>
              <p:cNvPr id="88075" name="TextBox 14"/>
              <p:cNvSpPr txBox="1">
                <a:spLocks noChangeArrowheads="1"/>
              </p:cNvSpPr>
              <p:nvPr/>
            </p:nvSpPr>
            <p:spPr bwMode="auto">
              <a:xfrm>
                <a:off x="1274157" y="2528795"/>
                <a:ext cx="1566943" cy="7080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prstTxWarp prst="textNoShape">
                  <a:avLst/>
                </a:prstTxWarp>
                <a:spAutoFit/>
              </a:bodyPr>
              <a:lstStyle/>
              <a:p>
                <a:pPr algn="ctr">
                  <a:defRPr/>
                </a:pPr>
                <a:r>
                  <a:rPr lang="en-US" sz="2000" b="1">
                    <a:solidFill>
                      <a:srgbClr val="FFFFFF"/>
                    </a:solidFill>
                  </a:rPr>
                  <a:t>Beauty and </a:t>
                </a:r>
              </a:p>
              <a:p>
                <a:pPr algn="ctr">
                  <a:defRPr/>
                </a:pPr>
                <a:r>
                  <a:rPr lang="en-US" sz="2000" b="1">
                    <a:solidFill>
                      <a:srgbClr val="FFFFFF"/>
                    </a:solidFill>
                  </a:rPr>
                  <a:t>Aesthetics</a:t>
                </a:r>
              </a:p>
            </p:txBody>
          </p:sp>
        </p:grpSp>
        <p:sp>
          <p:nvSpPr>
            <p:cNvPr id="27655" name="TextBox 12"/>
            <p:cNvSpPr txBox="1">
              <a:spLocks noChangeArrowheads="1"/>
            </p:cNvSpPr>
            <p:nvPr/>
          </p:nvSpPr>
          <p:spPr bwMode="auto">
            <a:xfrm>
              <a:off x="6810341" y="6529248"/>
              <a:ext cx="2136605" cy="307777"/>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none">
              <a:prstTxWarp prst="textNoShape">
                <a:avLst/>
              </a:prstTxWarp>
              <a:spAutoFit/>
            </a:bodyPr>
            <a:lstStyle/>
            <a:p>
              <a:r>
                <a:rPr lang="en-US" sz="1400"/>
                <a:t>Image: The College Board</a:t>
              </a:r>
            </a:p>
          </p:txBody>
        </p:sp>
      </p:grpSp>
      <p:sp>
        <p:nvSpPr>
          <p:cNvPr id="16" name="TextBox 15"/>
          <p:cNvSpPr txBox="1"/>
          <p:nvPr/>
        </p:nvSpPr>
        <p:spPr>
          <a:xfrm>
            <a:off x="2139950" y="367656"/>
            <a:ext cx="5038725" cy="646112"/>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600"/>
              <a:t>AP Language &amp; Culture</a:t>
            </a:r>
          </a:p>
        </p:txBody>
      </p:sp>
      <p:sp>
        <p:nvSpPr>
          <p:cNvPr id="15" name="Slide Number Placeholder 14"/>
          <p:cNvSpPr>
            <a:spLocks noGrp="1"/>
          </p:cNvSpPr>
          <p:nvPr>
            <p:ph type="sldNum" sz="quarter" idx="12"/>
          </p:nvPr>
        </p:nvSpPr>
        <p:spPr/>
        <p:txBody>
          <a:bodyPr>
            <a:normAutofit fontScale="85000" lnSpcReduction="20000"/>
          </a:bodyPr>
          <a:lstStyle/>
          <a:p>
            <a:fld id="{74C2F60E-34D8-DD42-93FD-7BD7AE432328}" type="slidenum">
              <a:rPr lang="en-US"/>
              <a:pPr/>
              <a:t>21</a:t>
            </a:fld>
            <a:endParaRPr lang="en-US"/>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a:t>Big Ideas =</a:t>
            </a:r>
          </a:p>
        </p:txBody>
      </p:sp>
      <p:sp>
        <p:nvSpPr>
          <p:cNvPr id="6" name="Footer Placeholder 5"/>
          <p:cNvSpPr>
            <a:spLocks noGrp="1"/>
          </p:cNvSpPr>
          <p:nvPr>
            <p:ph type="ftr" sz="quarter" idx="11"/>
          </p:nvPr>
        </p:nvSpPr>
        <p:spPr/>
        <p:txBody>
          <a:bodyPr/>
          <a:lstStyle/>
          <a:p>
            <a:r>
              <a:rPr lang="en-US" smtClean="0"/>
              <a:t>Laura Terrill Fair Lawn - Pascack 2015</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fld id="{D57F1E4F-1CFF-5643-939E-217C01CDF565}" type="slidenum">
              <a:rPr lang="en-US" dirty="0"/>
              <a:pPr/>
              <a:t>22</a:t>
            </a:fld>
            <a:endParaRPr lang="en-US" dirty="0"/>
          </a:p>
        </p:txBody>
      </p:sp>
      <p:pic>
        <p:nvPicPr>
          <p:cNvPr id="7" name="Content Placeholder 6" descr="Unknown.jpeg"/>
          <p:cNvPicPr>
            <a:picLocks noGrp="1"/>
          </p:cNvPicPr>
          <p:nvPr>
            <p:ph sz="half" idx="4294967295"/>
          </p:nvPr>
        </p:nvPicPr>
        <p:blipFill>
          <a:blip r:embed="rId2"/>
          <a:srcRect t="-6034" b="-6034"/>
          <a:stretch>
            <a:fillRect/>
          </a:stretch>
        </p:blipFill>
        <p:spPr>
          <a:xfrm>
            <a:off x="325258" y="1516698"/>
            <a:ext cx="4315968" cy="4525963"/>
          </a:xfrm>
        </p:spPr>
      </p:pic>
      <p:sp>
        <p:nvSpPr>
          <p:cNvPr id="8" name="TextBox 7"/>
          <p:cNvSpPr txBox="1"/>
          <p:nvPr/>
        </p:nvSpPr>
        <p:spPr>
          <a:xfrm>
            <a:off x="4848316" y="2261459"/>
            <a:ext cx="3428543" cy="2492990"/>
          </a:xfrm>
          <a:prstGeom prst="rect">
            <a:avLst/>
          </a:prstGeom>
          <a:noFill/>
        </p:spPr>
        <p:txBody>
          <a:bodyPr wrap="none" rtlCol="0">
            <a:spAutoFit/>
          </a:bodyPr>
          <a:lstStyle/>
          <a:p>
            <a:pPr algn="ctr"/>
            <a:endParaRPr lang="en-US" sz="3200"/>
          </a:p>
          <a:p>
            <a:pPr algn="ctr"/>
            <a:r>
              <a:rPr lang="en-US" sz="3200"/>
              <a:t>Theme </a:t>
            </a:r>
          </a:p>
          <a:p>
            <a:pPr algn="ctr"/>
            <a:r>
              <a:rPr lang="en-US" sz="6000">
                <a:solidFill>
                  <a:schemeClr val="accent2"/>
                </a:solidFill>
              </a:rPr>
              <a:t>+</a:t>
            </a:r>
            <a:r>
              <a:rPr lang="en-US" sz="3200"/>
              <a:t> </a:t>
            </a:r>
          </a:p>
          <a:p>
            <a:pPr algn="ctr"/>
            <a:r>
              <a:rPr lang="en-US" sz="3200"/>
              <a:t>Essential Question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
            </a:r>
            <a:br>
              <a:rPr lang="en-US" dirty="0" smtClean="0"/>
            </a:br>
            <a:r>
              <a:rPr lang="en-US" dirty="0" smtClean="0"/>
              <a:t>Essential Questions</a:t>
            </a:r>
            <a:br>
              <a:rPr lang="en-US" dirty="0" smtClean="0"/>
            </a:br>
            <a:endParaRPr lang="en-US" dirty="0"/>
          </a:p>
        </p:txBody>
      </p:sp>
      <p:sp>
        <p:nvSpPr>
          <p:cNvPr id="2" name="Footer Placeholder 1"/>
          <p:cNvSpPr>
            <a:spLocks noGrp="1"/>
          </p:cNvSpPr>
          <p:nvPr>
            <p:ph type="ftr" sz="quarter" idx="11"/>
          </p:nvPr>
        </p:nvSpPr>
        <p:spPr/>
        <p:txBody>
          <a:bodyPr/>
          <a:lstStyle/>
          <a:p>
            <a:r>
              <a:rPr lang="en-US" smtClean="0"/>
              <a:t>Laura Terrill Fair Lawn - Pascack 2015</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D57F1E4F-1CFF-5643-939E-217C01CDF565}" type="slidenum">
              <a:rPr lang="en-US" smtClean="0"/>
              <a:pPr/>
              <a:t>23</a:t>
            </a:fld>
            <a:endParaRPr lang="en-US" dirty="0"/>
          </a:p>
        </p:txBody>
      </p:sp>
      <p:sp>
        <p:nvSpPr>
          <p:cNvPr id="5" name="Content Placeholder 4"/>
          <p:cNvSpPr>
            <a:spLocks noGrp="1"/>
          </p:cNvSpPr>
          <p:nvPr>
            <p:ph idx="4294967295"/>
          </p:nvPr>
        </p:nvSpPr>
        <p:spPr>
          <a:xfrm>
            <a:off x="533400" y="2163598"/>
            <a:ext cx="8072438" cy="3681413"/>
          </a:xfrm>
        </p:spPr>
        <p:txBody>
          <a:bodyPr>
            <a:normAutofit lnSpcReduction="10000"/>
          </a:bodyPr>
          <a:lstStyle/>
          <a:p>
            <a:pPr lvl="0"/>
            <a:r>
              <a:rPr lang="en-US" sz="2600" dirty="0" smtClean="0"/>
              <a:t>They can be answered in the target language.</a:t>
            </a:r>
          </a:p>
          <a:p>
            <a:r>
              <a:rPr lang="en-US" sz="2600" dirty="0" smtClean="0"/>
              <a:t>They </a:t>
            </a:r>
            <a:r>
              <a:rPr lang="en-US" sz="2600" dirty="0"/>
              <a:t>have no one right answer.</a:t>
            </a:r>
          </a:p>
          <a:p>
            <a:pPr lvl="0"/>
            <a:r>
              <a:rPr lang="en-US" sz="2600" dirty="0"/>
              <a:t>All students can answer them.</a:t>
            </a:r>
          </a:p>
          <a:p>
            <a:pPr lvl="0"/>
            <a:r>
              <a:rPr lang="en-US" sz="2600" dirty="0"/>
              <a:t>They enable all students to learn.</a:t>
            </a:r>
          </a:p>
          <a:p>
            <a:pPr lvl="0"/>
            <a:r>
              <a:rPr lang="en-US" sz="2600" dirty="0"/>
              <a:t>They involve thinking, not just answering.</a:t>
            </a:r>
          </a:p>
          <a:p>
            <a:pPr lvl="0"/>
            <a:r>
              <a:rPr lang="en-US" sz="2600" dirty="0"/>
              <a:t>They make students investigators.</a:t>
            </a:r>
          </a:p>
          <a:p>
            <a:pPr lvl="0"/>
            <a:r>
              <a:rPr lang="en-US" sz="2600" dirty="0"/>
              <a:t>They are provocative—they hook students into wanting to learn.</a:t>
            </a:r>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978484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Laura Terrill Fair Lawn - Pascack 2015</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D57F1E4F-1CFF-5643-939E-217C01CDF565}" type="slidenum">
              <a:rPr lang="en-US" smtClean="0"/>
              <a:pPr/>
              <a:t>24</a:t>
            </a:fld>
            <a:endParaRPr lang="en-US" dirty="0"/>
          </a:p>
        </p:txBody>
      </p:sp>
      <p:sp>
        <p:nvSpPr>
          <p:cNvPr id="5" name="Content Placeholder 4"/>
          <p:cNvSpPr>
            <a:spLocks noGrp="1"/>
          </p:cNvSpPr>
          <p:nvPr>
            <p:ph idx="4294967295"/>
          </p:nvPr>
        </p:nvSpPr>
        <p:spPr>
          <a:xfrm>
            <a:off x="690563" y="2003425"/>
            <a:ext cx="8453437" cy="4264025"/>
          </a:xfrm>
        </p:spPr>
        <p:txBody>
          <a:bodyPr>
            <a:normAutofit lnSpcReduction="10000"/>
          </a:bodyPr>
          <a:lstStyle/>
          <a:p>
            <a:pPr lvl="0"/>
            <a:r>
              <a:rPr lang="en-US" sz="2600" dirty="0"/>
              <a:t>They offer a sense of adventure, are fun to explore and try to answer.</a:t>
            </a:r>
          </a:p>
          <a:p>
            <a:pPr lvl="0"/>
            <a:r>
              <a:rPr lang="en-US" sz="2600" dirty="0"/>
              <a:t>They require students to connect learning from several disciplines.</a:t>
            </a:r>
          </a:p>
          <a:p>
            <a:pPr lvl="0"/>
            <a:r>
              <a:rPr lang="en-US" sz="2600" dirty="0"/>
              <a:t>They challenge students to demonstrate that they understand the relationship between what they are learning and larger world issues.</a:t>
            </a:r>
          </a:p>
          <a:p>
            <a:pPr lvl="0"/>
            <a:r>
              <a:rPr lang="en-US" sz="2600" dirty="0"/>
              <a:t>They enable students to begin the unit from their own past experience or understanding.</a:t>
            </a:r>
          </a:p>
          <a:p>
            <a:pPr lvl="0"/>
            <a:r>
              <a:rPr lang="en-US" sz="2600" dirty="0"/>
              <a:t>They build in personalized options for all students.</a:t>
            </a:r>
          </a:p>
          <a:p>
            <a:endParaRPr lang="en-US" dirty="0"/>
          </a:p>
        </p:txBody>
      </p:sp>
      <p:sp>
        <p:nvSpPr>
          <p:cNvPr id="6" name="Title 5"/>
          <p:cNvSpPr>
            <a:spLocks noGrp="1"/>
          </p:cNvSpPr>
          <p:nvPr>
            <p:ph type="title"/>
          </p:nvPr>
        </p:nvSpPr>
        <p:spPr/>
        <p:txBody>
          <a:bodyPr/>
          <a:lstStyle/>
          <a:p>
            <a:r>
              <a:rPr lang="en-US"/>
              <a:t>Essential Questions</a:t>
            </a: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978484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3" name="Picture 2" descr="Screen Shot 2014-03-11 at 10.08.02 PM.png"/>
          <p:cNvPicPr>
            <a:picLocks noChangeAspect="1"/>
          </p:cNvPicPr>
          <p:nvPr/>
        </p:nvPicPr>
        <p:blipFill>
          <a:blip r:embed="rId2"/>
          <a:stretch>
            <a:fillRect/>
          </a:stretch>
        </p:blipFill>
        <p:spPr>
          <a:xfrm>
            <a:off x="187158" y="433496"/>
            <a:ext cx="8681635" cy="6035040"/>
          </a:xfrm>
          <a:prstGeom prst="rect">
            <a:avLst/>
          </a:prstGeom>
        </p:spPr>
      </p:pic>
      <p:sp>
        <p:nvSpPr>
          <p:cNvPr id="5"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3" name="Picture 2" descr="Screen Shot 2014-03-11 at 10.08.15 PM.png"/>
          <p:cNvPicPr>
            <a:picLocks noChangeAspect="1"/>
          </p:cNvPicPr>
          <p:nvPr/>
        </p:nvPicPr>
        <p:blipFill>
          <a:blip r:embed="rId2"/>
          <a:stretch>
            <a:fillRect/>
          </a:stretch>
        </p:blipFill>
        <p:spPr>
          <a:xfrm>
            <a:off x="151375" y="492859"/>
            <a:ext cx="8858945" cy="5943600"/>
          </a:xfrm>
          <a:prstGeom prst="rect">
            <a:avLst/>
          </a:prstGeom>
        </p:spPr>
      </p:pic>
      <p:sp>
        <p:nvSpPr>
          <p:cNvPr id="5"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Title 7"/>
          <p:cNvSpPr>
            <a:spLocks noGrp="1"/>
          </p:cNvSpPr>
          <p:nvPr>
            <p:ph type="title"/>
          </p:nvPr>
        </p:nvSpPr>
        <p:spPr>
          <a:xfrm>
            <a:off x="457200" y="198058"/>
            <a:ext cx="8229600" cy="1066800"/>
          </a:xfrm>
        </p:spPr>
        <p:txBody>
          <a:bodyPr>
            <a:normAutofit fontScale="90000"/>
          </a:bodyPr>
          <a:lstStyle/>
          <a:p>
            <a:pPr eaLnBrk="1" hangingPunct="1"/>
            <a:r>
              <a:rPr lang="en-US">
                <a:ea typeface="ＭＳ Ｐゴシック" pitchFamily="-101" charset="-128"/>
                <a:cs typeface="ＭＳ Ｐゴシック" pitchFamily="-101" charset="-128"/>
              </a:rPr>
              <a:t>Global Challenges: Food and Hunger</a:t>
            </a:r>
          </a:p>
        </p:txBody>
      </p:sp>
      <p:sp>
        <p:nvSpPr>
          <p:cNvPr id="103427" name="Content Placeholder 8"/>
          <p:cNvSpPr>
            <a:spLocks noGrp="1"/>
          </p:cNvSpPr>
          <p:nvPr>
            <p:ph idx="1"/>
          </p:nvPr>
        </p:nvSpPr>
        <p:spPr>
          <a:xfrm>
            <a:off x="457200" y="1636618"/>
            <a:ext cx="8229600" cy="4325937"/>
          </a:xfrm>
        </p:spPr>
        <p:txBody>
          <a:bodyPr>
            <a:noAutofit/>
          </a:bodyPr>
          <a:lstStyle/>
          <a:p>
            <a:pPr marL="0" indent="0" eaLnBrk="1" hangingPunct="1">
              <a:buFont typeface="Georgia" pitchFamily="-101" charset="0"/>
              <a:buNone/>
            </a:pPr>
            <a:r>
              <a:rPr lang="en-US" sz="2400">
                <a:latin typeface="Cambria" pitchFamily="-101" charset="0"/>
                <a:ea typeface="Cambria" pitchFamily="-101" charset="0"/>
                <a:cs typeface="Cambria" pitchFamily="-101" charset="0"/>
              </a:rPr>
              <a:t>Students will consider personal connections with food. They will consider the type of food that they and others eat and will indicate their likes and dislikes. They will be able to say why they eat/don’t eat certain foods, describing their tastes and commenting on how healthy or unhealthy certain foods are.  They will be able to explain the number of calories needed to sustain life and will analyze the number of calories they consume with regard to the US and other food pyramids. Finally, they will consider why hunger exists, where it is prevalent and how various organizations are helping. As a class students will work individually and in groups to draw attention to hunger issues. </a:t>
            </a:r>
          </a:p>
        </p:txBody>
      </p:sp>
      <p:sp>
        <p:nvSpPr>
          <p:cNvPr id="103428" name="Slide Number Placeholder 3"/>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EC9E5AFC-2434-4648-8016-36C5F86FDEE0}" type="slidenum">
              <a:rPr lang="en-US">
                <a:latin typeface="Arial" pitchFamily="-101" charset="0"/>
                <a:ea typeface="ＭＳ Ｐゴシック" pitchFamily="-101" charset="-128"/>
                <a:cs typeface="ＭＳ Ｐゴシック" pitchFamily="-101" charset="-128"/>
              </a:rPr>
              <a:pPr/>
              <a:t>27</a:t>
            </a:fld>
            <a:endParaRPr lang="en-US">
              <a:latin typeface="Arial" pitchFamily="-101" charset="0"/>
              <a:ea typeface="ＭＳ Ｐゴシック" pitchFamily="-101" charset="-128"/>
              <a:cs typeface="ＭＳ Ｐゴシック" pitchFamily="-101" charset="-128"/>
            </a:endParaRPr>
          </a:p>
        </p:txBody>
      </p:sp>
      <p:sp>
        <p:nvSpPr>
          <p:cNvPr id="5" name="Footer Placeholder 4"/>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2692"/>
            <a:ext cx="8229600" cy="1143000"/>
          </a:xfrm>
        </p:spPr>
        <p:txBody>
          <a:bodyPr>
            <a:normAutofit fontScale="90000"/>
          </a:bodyPr>
          <a:lstStyle/>
          <a:p>
            <a:pPr algn="ctr" eaLnBrk="1" hangingPunct="1">
              <a:defRPr/>
            </a:pPr>
            <a:r>
              <a:rPr lang="en-US">
                <a:solidFill>
                  <a:schemeClr val="tx1"/>
                </a:solidFill>
              </a:rPr>
              <a:t>Global Challenges: Food and Hunger</a:t>
            </a:r>
            <a:br>
              <a:rPr lang="en-US">
                <a:solidFill>
                  <a:schemeClr val="tx1"/>
                </a:solidFill>
              </a:rPr>
            </a:br>
            <a:r>
              <a:rPr lang="en-US" sz="3200" i="1">
                <a:solidFill>
                  <a:schemeClr val="tx1"/>
                </a:solidFill>
              </a:rPr>
              <a:t>How do we eat well?  What is hunger? </a:t>
            </a:r>
            <a:r>
              <a:rPr lang="en-US" sz="3200">
                <a:solidFill>
                  <a:schemeClr val="tx1"/>
                </a:solidFill>
                <a:latin typeface="Cambria" pitchFamily="-84" charset="0"/>
                <a:ea typeface="Cambria" pitchFamily="-84" charset="0"/>
                <a:cs typeface="Cambria" pitchFamily="-84" charset="0"/>
              </a:rPr>
              <a:t/>
            </a:r>
            <a:br>
              <a:rPr lang="en-US" sz="3200">
                <a:solidFill>
                  <a:schemeClr val="tx1"/>
                </a:solidFill>
                <a:latin typeface="Cambria" pitchFamily="-84" charset="0"/>
                <a:ea typeface="Cambria" pitchFamily="-84" charset="0"/>
                <a:cs typeface="Cambria" pitchFamily="-84" charset="0"/>
              </a:rPr>
            </a:br>
            <a:endParaRPr lang="en-US" sz="3111" i="1">
              <a:solidFill>
                <a:schemeClr val="tx1"/>
              </a:solidFill>
            </a:endParaRPr>
          </a:p>
        </p:txBody>
      </p:sp>
      <p:sp>
        <p:nvSpPr>
          <p:cNvPr id="102403" name="TextBox 4"/>
          <p:cNvSpPr txBox="1">
            <a:spLocks noChangeArrowheads="1"/>
          </p:cNvSpPr>
          <p:nvPr/>
        </p:nvSpPr>
        <p:spPr bwMode="auto">
          <a:xfrm>
            <a:off x="2074863" y="6172200"/>
            <a:ext cx="4865687" cy="307975"/>
          </a:xfrm>
          <a:prstGeom prst="rect">
            <a:avLst/>
          </a:prstGeom>
          <a:noFill/>
          <a:ln w="9525">
            <a:noFill/>
            <a:miter lim="800000"/>
            <a:headEnd/>
            <a:tailEnd/>
          </a:ln>
        </p:spPr>
        <p:txBody>
          <a:bodyPr wrap="none">
            <a:prstTxWarp prst="textNoShape">
              <a:avLst/>
            </a:prstTxWarp>
            <a:spAutoFit/>
          </a:bodyPr>
          <a:lstStyle/>
          <a:p>
            <a:r>
              <a:rPr lang="en-US" sz="1400"/>
              <a:t>http://www.frenchified.com/2012/11/la-faim-dans-le-monde/</a:t>
            </a:r>
          </a:p>
        </p:txBody>
      </p:sp>
      <p:pic>
        <p:nvPicPr>
          <p:cNvPr id="102404" name="Picture 6" descr="food.jpg"/>
          <p:cNvPicPr>
            <a:picLocks noChangeAspect="1"/>
          </p:cNvPicPr>
          <p:nvPr/>
        </p:nvPicPr>
        <p:blipFill>
          <a:blip r:embed="rId2"/>
          <a:srcRect/>
          <a:stretch>
            <a:fillRect/>
          </a:stretch>
        </p:blipFill>
        <p:spPr bwMode="auto">
          <a:xfrm>
            <a:off x="1219200" y="1524000"/>
            <a:ext cx="6577013" cy="4654550"/>
          </a:xfrm>
          <a:prstGeom prst="rect">
            <a:avLst/>
          </a:prstGeom>
          <a:noFill/>
          <a:ln w="9525">
            <a:noFill/>
            <a:miter lim="800000"/>
            <a:headEnd/>
            <a:tailEnd/>
          </a:ln>
        </p:spPr>
      </p:pic>
      <p:sp>
        <p:nvSpPr>
          <p:cNvPr id="102405"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4EF8FD2E-70A9-3B40-BFEC-5D5B5DD76324}" type="slidenum">
              <a:rPr lang="en-US">
                <a:latin typeface="Arial" pitchFamily="-101" charset="0"/>
                <a:ea typeface="ＭＳ Ｐゴシック" pitchFamily="-101" charset="-128"/>
                <a:cs typeface="ＭＳ Ｐゴシック" pitchFamily="-101" charset="-128"/>
              </a:rPr>
              <a:pPr/>
              <a:t>28</a:t>
            </a:fld>
            <a:endParaRPr lang="en-US">
              <a:latin typeface="Arial" pitchFamily="-101" charset="0"/>
              <a:ea typeface="ＭＳ Ｐゴシック" pitchFamily="-101" charset="-128"/>
              <a:cs typeface="ＭＳ Ｐゴシック" pitchFamily="-101" charset="-128"/>
            </a:endParaRPr>
          </a:p>
        </p:txBody>
      </p:sp>
      <p:sp>
        <p:nvSpPr>
          <p:cNvPr id="6" name="Footer Placeholder 5"/>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304800" y="1688900"/>
          <a:ext cx="8532813" cy="4754880"/>
        </p:xfrm>
        <a:graphic>
          <a:graphicData uri="http://schemas.openxmlformats.org/drawingml/2006/table">
            <a:tbl>
              <a:tblPr/>
              <a:tblGrid>
                <a:gridCol w="1619250"/>
                <a:gridCol w="6913563"/>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FFFFFF"/>
                          </a:solidFill>
                          <a:effectLst/>
                          <a:latin typeface="Georgia" pitchFamily="-84" charset="0"/>
                          <a:ea typeface="ＭＳ Ｐゴシック" pitchFamily="-84" charset="-128"/>
                          <a:cs typeface="ＭＳ Ｐゴシック" pitchFamily="-84" charset="-128"/>
                        </a:rPr>
                        <a:t>Language and Level </a:t>
                      </a:r>
                      <a:endParaRPr kumimoji="0" lang="en-US" sz="2000" b="0" i="0" u="none" strike="noStrike" cap="none" normalizeH="0" baseline="0">
                        <a:ln>
                          <a:noFill/>
                        </a:ln>
                        <a:solidFill>
                          <a:srgbClr val="FFFFFF"/>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FFFFFF"/>
                          </a:solidFill>
                          <a:effectLst/>
                          <a:latin typeface="Georgia" pitchFamily="-84" charset="0"/>
                          <a:ea typeface="ＭＳ Ｐゴシック" pitchFamily="-84" charset="-128"/>
                          <a:cs typeface="ＭＳ Ｐゴシック" pitchFamily="-84" charset="-128"/>
                        </a:rPr>
                        <a:t>French – Novice High  </a:t>
                      </a:r>
                      <a:r>
                        <a:rPr kumimoji="0" lang="en-US" sz="2000" b="1" i="0" u="none" strike="noStrike" cap="none" normalizeH="0" baseline="0">
                          <a:ln>
                            <a:noFill/>
                          </a:ln>
                          <a:solidFill>
                            <a:srgbClr val="FFFFFF"/>
                          </a:solidFill>
                          <a:effectLst/>
                          <a:latin typeface="Georgia" pitchFamily="-84" charset="0"/>
                          <a:ea typeface="ＭＳ Ｐゴシック" pitchFamily="-84" charset="-128"/>
                          <a:cs typeface="ＭＳ Ｐゴシック" pitchFamily="-84" charset="-128"/>
                          <a:sym typeface="Wingdings" pitchFamily="-84" charset="2"/>
                        </a:rPr>
                        <a:t></a:t>
                      </a:r>
                      <a:r>
                        <a:rPr kumimoji="0" lang="en-US" sz="2000" b="1" i="0" u="none" strike="noStrike" cap="none" normalizeH="0" baseline="0">
                          <a:ln>
                            <a:noFill/>
                          </a:ln>
                          <a:solidFill>
                            <a:srgbClr val="FFFFFF"/>
                          </a:solidFill>
                          <a:effectLst/>
                          <a:latin typeface="Georgia" pitchFamily="-84" charset="0"/>
                          <a:ea typeface="ＭＳ Ｐゴシック" pitchFamily="-84" charset="-128"/>
                          <a:cs typeface="ＭＳ Ｐゴシック" pitchFamily="-84" charset="-128"/>
                        </a:rPr>
                        <a:t>  Intermediate Low </a:t>
                      </a:r>
                      <a:endParaRPr kumimoji="0" lang="en-US" sz="2000" b="0" i="0" u="none" strike="noStrike" cap="none" normalizeH="0" baseline="0">
                        <a:ln>
                          <a:noFill/>
                        </a:ln>
                        <a:solidFill>
                          <a:srgbClr val="FFFFFF"/>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Theme &amp; Topic</a:t>
                      </a:r>
                      <a:endParaRPr kumimoji="0" lang="en-US" sz="2000" b="1" i="0"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1D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Global Challenges:  Food and Hunger</a:t>
                      </a:r>
                      <a:endParaRPr kumimoji="0" lang="en-US" sz="2000" b="0" i="0"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1DA"/>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Important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Question(s)  </a:t>
                      </a:r>
                      <a:endParaRPr kumimoji="0" lang="en-US" sz="2000" b="1" i="0"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9ED"/>
                    </a:solidFill>
                  </a:tcPr>
                </a:tc>
                <a:tc>
                  <a:txBody>
                    <a:bodyPr/>
                    <a:lstStyle/>
                    <a:p>
                      <a:r>
                        <a:rPr kumimoji="0" lang="en-US" sz="2000" kern="1200">
                          <a:solidFill>
                            <a:schemeClr val="tx1"/>
                          </a:solidFill>
                          <a:latin typeface="+mn-lt"/>
                          <a:ea typeface="+mn-ea"/>
                          <a:cs typeface="+mn-cs"/>
                        </a:rPr>
                        <a:t>How do we eat well?</a:t>
                      </a:r>
                      <a:r>
                        <a:rPr kumimoji="0" lang="en-US" sz="2000" kern="1200" baseline="0">
                          <a:solidFill>
                            <a:schemeClr val="tx1"/>
                          </a:solidFill>
                          <a:latin typeface="+mn-lt"/>
                          <a:ea typeface="+mn-ea"/>
                          <a:cs typeface="+mn-cs"/>
                        </a:rPr>
                        <a:t>  </a:t>
                      </a:r>
                      <a:r>
                        <a:rPr kumimoji="0" lang="en-US" sz="2000" kern="1200">
                          <a:solidFill>
                            <a:schemeClr val="tx1"/>
                          </a:solidFill>
                          <a:latin typeface="+mn-lt"/>
                          <a:ea typeface="+mn-ea"/>
                          <a:cs typeface="+mn-cs"/>
                        </a:rPr>
                        <a:t>What is hunger?</a:t>
                      </a:r>
                      <a:r>
                        <a:rPr lang="en-US" sz="2000"/>
                        <a:t> </a:t>
                      </a:r>
                      <a:endParaRPr kumimoji="0" lang="en-US" sz="2000" b="0" i="0"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9ED"/>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Goals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What should students know and be able to do by the end of the unit? </a:t>
                      </a:r>
                      <a:endParaRPr kumimoji="0" lang="en-US" sz="1800" b="0" i="1"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1D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Students will:</a:t>
                      </a:r>
                    </a:p>
                    <a:p>
                      <a:pPr marL="274320" indent="-274320">
                        <a:buFont typeface="Wingdings" charset="2"/>
                        <a:buChar char="ü"/>
                      </a:pPr>
                      <a:r>
                        <a:rPr kumimoji="0" lang="en-US" sz="1800" kern="1200">
                          <a:solidFill>
                            <a:schemeClr val="tx1"/>
                          </a:solidFill>
                          <a:latin typeface="+mn-lt"/>
                          <a:ea typeface="+mn-ea"/>
                          <a:cs typeface="+mn-cs"/>
                        </a:rPr>
                        <a:t>compare hunger in their communities with hunger in other parts of the world and will prepare a presentation calling attention to hunger issues.</a:t>
                      </a:r>
                    </a:p>
                    <a:p>
                      <a:pPr marL="274320" indent="-274320">
                        <a:buFont typeface="Wingdings" charset="2"/>
                        <a:buChar char="ü"/>
                      </a:pPr>
                      <a:r>
                        <a:rPr kumimoji="0" lang="en-US" sz="1800" kern="1200">
                          <a:solidFill>
                            <a:schemeClr val="tx1"/>
                          </a:solidFill>
                          <a:latin typeface="+mn-lt"/>
                          <a:ea typeface="+mn-ea"/>
                          <a:cs typeface="+mn-cs"/>
                        </a:rPr>
                        <a:t>identify cultural dishes and consider where they place on the food pyramid. </a:t>
                      </a:r>
                    </a:p>
                    <a:p>
                      <a:pPr marL="274320" indent="-274320">
                        <a:buFont typeface="Wingdings" charset="2"/>
                        <a:buChar char="ü"/>
                      </a:pPr>
                      <a:r>
                        <a:rPr kumimoji="0" lang="en-US" sz="1800" kern="1200">
                          <a:solidFill>
                            <a:schemeClr val="tx1"/>
                          </a:solidFill>
                          <a:latin typeface="+mn-lt"/>
                          <a:ea typeface="+mn-ea"/>
                          <a:cs typeface="+mn-cs"/>
                        </a:rPr>
                        <a:t>identify foods as healthy or unhealthy and will be able to comment on their diet.</a:t>
                      </a:r>
                    </a:p>
                    <a:p>
                      <a:pPr marL="274320" indent="-274320">
                        <a:buFont typeface="Wingdings" charset="2"/>
                        <a:buChar char="ü"/>
                      </a:pPr>
                      <a:r>
                        <a:rPr kumimoji="0" lang="en-US" sz="1800" kern="1200">
                          <a:solidFill>
                            <a:schemeClr val="tx1"/>
                          </a:solidFill>
                          <a:latin typeface="+mn-lt"/>
                          <a:ea typeface="+mn-ea"/>
                          <a:cs typeface="+mn-cs"/>
                        </a:rPr>
                        <a:t>state their likes and dislikes with regard to food. </a:t>
                      </a:r>
                      <a:endParaRPr kumimoji="0" lang="en-US" sz="1800" b="0" i="0"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1DA"/>
                    </a:solidFill>
                  </a:tcPr>
                </a:tc>
              </a:tr>
            </a:tbl>
          </a:graphicData>
        </a:graphic>
      </p:graphicFrame>
      <p:sp>
        <p:nvSpPr>
          <p:cNvPr id="9" name="Title 8"/>
          <p:cNvSpPr>
            <a:spLocks noGrp="1"/>
          </p:cNvSpPr>
          <p:nvPr>
            <p:ph type="title"/>
          </p:nvPr>
        </p:nvSpPr>
        <p:spPr>
          <a:xfrm>
            <a:off x="501184" y="228600"/>
            <a:ext cx="8153400" cy="990600"/>
          </a:xfrm>
        </p:spPr>
        <p:txBody>
          <a:bodyPr>
            <a:normAutofit/>
          </a:bodyPr>
          <a:lstStyle/>
          <a:p>
            <a:r>
              <a:rPr lang="en-US" sz="3600"/>
              <a:t>Global Challenges: Food and Hunger</a:t>
            </a:r>
          </a:p>
        </p:txBody>
      </p:sp>
      <p:sp>
        <p:nvSpPr>
          <p:cNvPr id="4" name="Footer Placeholder 3"/>
          <p:cNvSpPr>
            <a:spLocks noGrp="1"/>
          </p:cNvSpPr>
          <p:nvPr>
            <p:ph type="ftr" sz="quarter" idx="11"/>
          </p:nvPr>
        </p:nvSpPr>
        <p:spPr/>
        <p:txBody>
          <a:bodyPr/>
          <a:lstStyle/>
          <a:p>
            <a:r>
              <a:rPr lang="en-US"/>
              <a:t>Laura Terrill Fair Lawn - Pascack 2015</a:t>
            </a:r>
          </a:p>
        </p:txBody>
      </p:sp>
      <p:sp>
        <p:nvSpPr>
          <p:cNvPr id="116755" name="Slide Number Placeholder 2"/>
          <p:cNvSpPr>
            <a:spLocks noGrp="1"/>
          </p:cNvSpPr>
          <p:nvPr>
            <p:ph type="sldNum" sz="quarter" idx="12"/>
          </p:nvPr>
        </p:nvSpPr>
        <p:spPr/>
        <p:txBody>
          <a:bodyPr>
            <a:normAutofit fontScale="85000" lnSpcReduction="20000"/>
          </a:bodyPr>
          <a:lstStyle/>
          <a:p>
            <a:fld id="{2732904B-9085-7E4D-9259-BE9F5F2D76DA}" type="slidenum">
              <a:rPr lang="en-US" smtClean="0"/>
              <a:pPr/>
              <a:t>29</a:t>
            </a:fld>
            <a:endParaRPr 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613320" y="1371600"/>
            <a:ext cx="8763000" cy="1077218"/>
          </a:xfrm>
          <a:prstGeom prst="rect">
            <a:avLst/>
          </a:prstGeom>
          <a:noFill/>
          <a:ln w="9525">
            <a:noFill/>
            <a:miter lim="800000"/>
            <a:headEnd/>
            <a:tailEnd/>
          </a:ln>
        </p:spPr>
        <p:txBody>
          <a:bodyPr>
            <a:prstTxWarp prst="textNoShape">
              <a:avLst/>
            </a:prstTxWarp>
            <a:spAutoFit/>
          </a:bodyPr>
          <a:lstStyle/>
          <a:p>
            <a:pPr algn="ctr"/>
            <a:endParaRPr lang="en-US" sz="3200">
              <a:latin typeface="Cambria" pitchFamily="-101" charset="0"/>
              <a:ea typeface="Cambria" pitchFamily="-101" charset="0"/>
              <a:cs typeface="Cambria" pitchFamily="-101" charset="0"/>
            </a:endParaRPr>
          </a:p>
          <a:p>
            <a:r>
              <a:rPr lang="en-US" sz="3200">
                <a:latin typeface="Cambria" pitchFamily="-101" charset="0"/>
                <a:ea typeface="Cambria" pitchFamily="-101" charset="0"/>
                <a:cs typeface="Cambria" pitchFamily="-101" charset="0"/>
              </a:rPr>
              <a:t>This will be a successful PD day if I can……</a:t>
            </a:r>
          </a:p>
        </p:txBody>
      </p:sp>
      <p:pic>
        <p:nvPicPr>
          <p:cNvPr id="52227" name="Picture 3" descr="goal3"/>
          <p:cNvPicPr>
            <a:picLocks noChangeAspect="1" noChangeArrowheads="1"/>
          </p:cNvPicPr>
          <p:nvPr/>
        </p:nvPicPr>
        <p:blipFill>
          <a:blip r:embed="rId3"/>
          <a:srcRect/>
          <a:stretch>
            <a:fillRect/>
          </a:stretch>
        </p:blipFill>
        <p:spPr bwMode="auto">
          <a:xfrm>
            <a:off x="3182938" y="3657600"/>
            <a:ext cx="3160712" cy="1965325"/>
          </a:xfrm>
          <a:prstGeom prst="rect">
            <a:avLst/>
          </a:prstGeom>
          <a:noFill/>
          <a:ln w="9525">
            <a:noFill/>
            <a:miter lim="800000"/>
            <a:headEnd/>
            <a:tailEnd/>
          </a:ln>
        </p:spPr>
      </p:pic>
      <p:sp>
        <p:nvSpPr>
          <p:cNvPr id="5" name="Title 4"/>
          <p:cNvSpPr>
            <a:spLocks noGrp="1"/>
          </p:cNvSpPr>
          <p:nvPr>
            <p:ph type="title"/>
          </p:nvPr>
        </p:nvSpPr>
        <p:spPr/>
        <p:txBody>
          <a:bodyPr>
            <a:normAutofit/>
          </a:bodyPr>
          <a:lstStyle/>
          <a:p>
            <a:r>
              <a:rPr lang="en-US" i="1">
                <a:latin typeface="Cambria" pitchFamily="-101" charset="0"/>
                <a:ea typeface="Cambria" pitchFamily="-101" charset="0"/>
                <a:cs typeface="Cambria" pitchFamily="-101" charset="0"/>
              </a:rPr>
              <a:t>What are your goals for today?</a:t>
            </a:r>
            <a:endParaRPr lang="en-US"/>
          </a:p>
        </p:txBody>
      </p:sp>
      <p:sp>
        <p:nvSpPr>
          <p:cNvPr id="6" name="Footer Placeholder 5"/>
          <p:cNvSpPr>
            <a:spLocks noGrp="1"/>
          </p:cNvSpPr>
          <p:nvPr>
            <p:ph type="ftr" sz="quarter" idx="11"/>
          </p:nvPr>
        </p:nvSpPr>
        <p:spPr/>
        <p:txBody>
          <a:bodyPr/>
          <a:lstStyle/>
          <a:p>
            <a:r>
              <a:rPr lang="en-US"/>
              <a:t>Laura Terrill Fair Lawn - Pascack 2015</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76777" y="56625"/>
            <a:ext cx="8497887" cy="1357312"/>
          </a:xfrm>
        </p:spPr>
        <p:txBody>
          <a:bodyPr>
            <a:normAutofit/>
          </a:bodyPr>
          <a:lstStyle/>
          <a:p>
            <a:r>
              <a:rPr lang="en-US" sz="3600">
                <a:ea typeface="ＭＳ Ｐゴシック" pitchFamily="-84" charset="-128"/>
                <a:cs typeface="ＭＳ Ｐゴシック" pitchFamily="-84" charset="-128"/>
              </a:rPr>
              <a:t>ACTFL Integrated Performance Assessment</a:t>
            </a:r>
          </a:p>
        </p:txBody>
      </p:sp>
      <p:sp>
        <p:nvSpPr>
          <p:cNvPr id="10" name="Footer Placeholder 9"/>
          <p:cNvSpPr>
            <a:spLocks noGrp="1"/>
          </p:cNvSpPr>
          <p:nvPr>
            <p:ph type="ftr" sz="quarter" idx="11"/>
          </p:nvPr>
        </p:nvSpPr>
        <p:spPr/>
        <p:txBody>
          <a:bodyPr/>
          <a:lstStyle/>
          <a:p>
            <a:r>
              <a:rPr lang="en-US"/>
              <a:t>Laura Terrill Fair Lawn - Pascack 2015</a:t>
            </a:r>
          </a:p>
        </p:txBody>
      </p:sp>
      <p:sp>
        <p:nvSpPr>
          <p:cNvPr id="12" name="Slide Number Placeholder 11"/>
          <p:cNvSpPr>
            <a:spLocks noGrp="1"/>
          </p:cNvSpPr>
          <p:nvPr>
            <p:ph type="sldNum" sz="quarter" idx="12"/>
          </p:nvPr>
        </p:nvSpPr>
        <p:spPr/>
        <p:txBody>
          <a:bodyPr>
            <a:normAutofit fontScale="85000" lnSpcReduction="20000"/>
          </a:bodyPr>
          <a:lstStyle/>
          <a:p>
            <a:fld id="{74C2F60E-34D8-DD42-93FD-7BD7AE432328}" type="slidenum">
              <a:rPr/>
              <a:pPr/>
              <a:t>30</a:t>
            </a:fld>
            <a:endParaRPr lang="en-US"/>
          </a:p>
        </p:txBody>
      </p:sp>
      <p:sp>
        <p:nvSpPr>
          <p:cNvPr id="44035" name="Text Box 3"/>
          <p:cNvSpPr txBox="1">
            <a:spLocks noChangeArrowheads="1"/>
          </p:cNvSpPr>
          <p:nvPr/>
        </p:nvSpPr>
        <p:spPr bwMode="auto">
          <a:xfrm>
            <a:off x="1647825" y="1560513"/>
            <a:ext cx="5800725" cy="1938337"/>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rgbClr val="FF0000"/>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rgbClr val="FF0000"/>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554288"/>
          </a:xfrm>
          <a:prstGeom prst="rect">
            <a:avLst/>
          </a:prstGeom>
          <a:noFill/>
          <a:ln w="9525">
            <a:noFill/>
            <a:miter lim="800000"/>
            <a:headEnd/>
            <a:tailEnd/>
          </a:ln>
        </p:spPr>
        <p:txBody>
          <a:bodyPr>
            <a:prstTxWarp prst="textNoShape">
              <a:avLst/>
            </a:prstTxWarp>
            <a:spAutoFit/>
          </a:bodyPr>
          <a:lstStyle/>
          <a:p>
            <a:pPr algn="ctr"/>
            <a:r>
              <a:rPr lang="en-US" sz="2000" b="1">
                <a:solidFill>
                  <a:srgbClr val="FF0000"/>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97624" y="1238250"/>
          <a:ext cx="8686800" cy="4994528"/>
        </p:xfrm>
        <a:graphic>
          <a:graphicData uri="http://schemas.openxmlformats.org/drawingml/2006/table">
            <a:tbl>
              <a:tblPr firstRow="1" bandRow="1">
                <a:tableStyleId>{69CF1AB2-1976-4502-BF36-3FF5EA218861}</a:tableStyleId>
              </a:tblPr>
              <a:tblGrid>
                <a:gridCol w="4343400"/>
                <a:gridCol w="4343400"/>
              </a:tblGrid>
              <a:tr h="352697">
                <a:tc gridSpan="2">
                  <a:txBody>
                    <a:bodyPr/>
                    <a:lstStyle/>
                    <a:p>
                      <a:pPr algn="ctr"/>
                      <a:r>
                        <a:rPr lang="en-US" sz="1800">
                          <a:latin typeface="Calibri"/>
                          <a:cs typeface="Calibri"/>
                        </a:rPr>
                        <a:t>Interpretive Mode</a:t>
                      </a:r>
                    </a:p>
                  </a:txBody>
                  <a:tcPr anchor="ctr"/>
                </a:tc>
                <a:tc hMerge="1">
                  <a:txBody>
                    <a:bodyPr/>
                    <a:lstStyle/>
                    <a:p>
                      <a:endParaRPr lang="en-US"/>
                    </a:p>
                  </a:txBody>
                  <a:tcPr/>
                </a:tc>
              </a:tr>
              <a:tr h="114626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a:t>Students will read authentic text indicating basic concepts for a healthy diet. They will look at authentic recipes and indicate if the foods are healthy or not and will check reasons why or why not. They also listen to descriptions of images from Hungry Planet and select the image that is being described. </a:t>
                      </a:r>
                      <a:endParaRPr lang="en-US" sz="2000">
                        <a:solidFill>
                          <a:schemeClr val="tx2"/>
                        </a:solidFill>
                      </a:endParaRPr>
                    </a:p>
                  </a:txBody>
                  <a:tcPr/>
                </a:tc>
                <a:tc hMerge="1">
                  <a:txBody>
                    <a:bodyPr/>
                    <a:lstStyle/>
                    <a:p>
                      <a:endParaRPr lang="en-US"/>
                    </a:p>
                  </a:txBody>
                  <a:tcPr/>
                </a:tc>
              </a:tr>
              <a:tr h="352697">
                <a:tc>
                  <a:txBody>
                    <a:bodyPr/>
                    <a:lstStyle/>
                    <a:p>
                      <a:pPr algn="ctr"/>
                      <a:r>
                        <a:rPr lang="en-US" sz="1800" b="1">
                          <a:latin typeface="Calibri"/>
                          <a:cs typeface="Calibri"/>
                        </a:rPr>
                        <a:t>Presentational Mode</a:t>
                      </a:r>
                    </a:p>
                  </a:txBody>
                  <a:tcPr anchor="ctr"/>
                </a:tc>
                <a:tc>
                  <a:txBody>
                    <a:bodyPr/>
                    <a:lstStyle/>
                    <a:p>
                      <a:pPr algn="ctr"/>
                      <a:r>
                        <a:rPr lang="en-US" sz="1800" b="1">
                          <a:latin typeface="Calibri"/>
                          <a:cs typeface="Calibri"/>
                        </a:rPr>
                        <a:t>Interpersonal Mode</a:t>
                      </a:r>
                    </a:p>
                  </a:txBody>
                  <a:tcPr anchor="ctr"/>
                </a:tc>
              </a:tr>
              <a:tr h="2952368">
                <a:tc>
                  <a:txBody>
                    <a:bodyPr/>
                    <a:lstStyle/>
                    <a:p>
                      <a:pPr algn="l"/>
                      <a:r>
                        <a:rPr lang="en-US" sz="2000" b="1"/>
                        <a:t>Project: </a:t>
                      </a:r>
                      <a:r>
                        <a:rPr lang="en-US" sz="2000"/>
                        <a:t>Students will create a public service announcement to address nutritional and / or hunger issues in their community. </a:t>
                      </a:r>
                    </a:p>
                    <a:p>
                      <a:pPr algn="l"/>
                      <a:endParaRPr lang="en-US" sz="200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000" b="1">
                          <a:solidFill>
                            <a:srgbClr val="000000"/>
                          </a:solidFill>
                        </a:rPr>
                        <a:t>On-Demand: </a:t>
                      </a:r>
                      <a:r>
                        <a:rPr lang="en-US" sz="2000">
                          <a:ea typeface="ＭＳ Ｐゴシック" pitchFamily="-101" charset="-128"/>
                          <a:cs typeface="ＭＳ Ｐゴシック" pitchFamily="-101" charset="-128"/>
                        </a:rPr>
                        <a:t>You are so proud of yourself….a perfectly healthy day of eating and then disaster. Comment on your eating habits for the day…</a:t>
                      </a:r>
                      <a:endParaRPr lang="en-US" sz="2000">
                        <a:solidFill>
                          <a:srgbClr val="000000"/>
                        </a:solidFill>
                      </a:endParaRPr>
                    </a:p>
                  </a:txBody>
                  <a:tcPr/>
                </a:tc>
                <a:tc>
                  <a:txBody>
                    <a:bodyPr/>
                    <a:lstStyle/>
                    <a:p>
                      <a:pPr algn="l"/>
                      <a:r>
                        <a:rPr lang="en-US" sz="2000"/>
                        <a:t>Students will have completed various activities based on visuals throughout the unit. For the interpersonal assessment, students will be given random images and will be expected to ask and answer questions about food choice, likes and dislikes and diet. They will discuss hunger based on the setting of the images.</a:t>
                      </a:r>
                      <a:endParaRPr lang="en-US" sz="2000">
                        <a:latin typeface="Cambria" pitchFamily="-1" charset="0"/>
                        <a:ea typeface="Cambria" pitchFamily="-1" charset="0"/>
                        <a:cs typeface="Cambria" pitchFamily="-1" charset="0"/>
                      </a:endParaRPr>
                    </a:p>
                  </a:txBody>
                  <a:tcPr/>
                </a:tc>
              </a:tr>
            </a:tbl>
          </a:graphicData>
        </a:graphic>
      </p:graphicFrame>
      <p:sp>
        <p:nvSpPr>
          <p:cNvPr id="115729" name="Title 4"/>
          <p:cNvSpPr>
            <a:spLocks noGrp="1"/>
          </p:cNvSpPr>
          <p:nvPr>
            <p:ph type="title"/>
          </p:nvPr>
        </p:nvSpPr>
        <p:spPr>
          <a:xfrm>
            <a:off x="304800" y="149900"/>
            <a:ext cx="8229600" cy="1069975"/>
          </a:xfrm>
        </p:spPr>
        <p:txBody>
          <a:bodyPr>
            <a:normAutofit/>
          </a:bodyPr>
          <a:lstStyle/>
          <a:p>
            <a:pPr eaLnBrk="1" hangingPunct="1"/>
            <a:r>
              <a:rPr lang="en-US" sz="4000">
                <a:ea typeface="ＭＳ Ｐゴシック" pitchFamily="-101" charset="-128"/>
                <a:cs typeface="ＭＳ Ｐゴシック" pitchFamily="-101" charset="-128"/>
              </a:rPr>
              <a:t>Summative Performance Tasks</a:t>
            </a:r>
          </a:p>
        </p:txBody>
      </p:sp>
      <p:sp>
        <p:nvSpPr>
          <p:cNvPr id="115730"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F4480D4A-2987-AA4C-B5E5-E098C2EFD200}" type="slidenum">
              <a:rPr lang="en-US">
                <a:latin typeface="Arial" pitchFamily="-101" charset="0"/>
                <a:ea typeface="ＭＳ Ｐゴシック" pitchFamily="-101" charset="-128"/>
                <a:cs typeface="ＭＳ Ｐゴシック" pitchFamily="-101" charset="-128"/>
              </a:rPr>
              <a:pPr/>
              <a:t>31</a:t>
            </a:fld>
            <a:endParaRPr lang="en-US">
              <a:latin typeface="Arial" pitchFamily="-101" charset="0"/>
              <a:ea typeface="ＭＳ Ｐゴシック" pitchFamily="-101" charset="-128"/>
              <a:cs typeface="ＭＳ Ｐゴシック" pitchFamily="-101" charset="-128"/>
            </a:endParaRPr>
          </a:p>
        </p:txBody>
      </p:sp>
      <p:sp>
        <p:nvSpPr>
          <p:cNvPr id="5" name="Footer Placeholder 4"/>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28600" y="957263"/>
          <a:ext cx="8686800" cy="5443945"/>
        </p:xfrm>
        <a:graphic>
          <a:graphicData uri="http://schemas.openxmlformats.org/drawingml/2006/table">
            <a:tbl>
              <a:tblPr firstRow="1" bandRow="1">
                <a:tableStyleId>{69CF1AB2-1976-4502-BF36-3FF5EA218861}</a:tableStyleId>
              </a:tblPr>
              <a:tblGrid>
                <a:gridCol w="4343400"/>
                <a:gridCol w="4343400"/>
              </a:tblGrid>
              <a:tr h="352697">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a:t>Students will read authentic text indicating basic concepts for a healthy diet. They will look at authentic recipes and </a:t>
                      </a:r>
                      <a:r>
                        <a:rPr lang="en-US" sz="1800" b="1">
                          <a:solidFill>
                            <a:srgbClr val="FF0000"/>
                          </a:solidFill>
                        </a:rPr>
                        <a:t>indicate if the foods are healthy or not</a:t>
                      </a:r>
                      <a:r>
                        <a:rPr lang="en-US" sz="1800" b="0"/>
                        <a:t> and will check reasons why or why not. They also listen to descriptions of images from Hungry Planet and select the image that is being described. </a:t>
                      </a:r>
                    </a:p>
                    <a:p>
                      <a:pPr algn="ctr"/>
                      <a:endParaRPr lang="en-US" sz="1800">
                        <a:latin typeface="Calibri"/>
                        <a:cs typeface="Calibri"/>
                      </a:endParaRPr>
                    </a:p>
                  </a:txBody>
                  <a:tcPr anchor="ctr"/>
                </a:tc>
                <a:tc hMerge="1">
                  <a:txBody>
                    <a:bodyPr/>
                    <a:lstStyle/>
                    <a:p>
                      <a:endParaRPr lang="en-US"/>
                    </a:p>
                  </a:txBody>
                  <a:tcPr/>
                </a:tc>
              </a:tr>
              <a:tr h="114626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a:solidFill>
                          <a:schemeClr val="tx2"/>
                        </a:solidFill>
                      </a:endParaRPr>
                    </a:p>
                  </a:txBody>
                  <a:tcPr>
                    <a:solidFill>
                      <a:schemeClr val="accent1">
                        <a:lumMod val="60000"/>
                        <a:lumOff val="40000"/>
                      </a:schemeClr>
                    </a:solidFill>
                  </a:tcPr>
                </a:tc>
                <a:tc hMerge="1">
                  <a:txBody>
                    <a:bodyPr/>
                    <a:lstStyle/>
                    <a:p>
                      <a:endParaRPr lang="en-US"/>
                    </a:p>
                  </a:txBody>
                  <a:tcPr/>
                </a:tc>
              </a:tr>
              <a:tr h="3526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t>Project:  </a:t>
                      </a:r>
                      <a:r>
                        <a:rPr lang="en-US" sz="1800"/>
                        <a:t>Students will </a:t>
                      </a:r>
                      <a:r>
                        <a:rPr lang="en-US" sz="1800" b="1">
                          <a:solidFill>
                            <a:srgbClr val="FF0000"/>
                          </a:solidFill>
                        </a:rPr>
                        <a:t>create</a:t>
                      </a:r>
                      <a:r>
                        <a:rPr lang="en-US" sz="1800"/>
                        <a:t> a public service announcement to </a:t>
                      </a:r>
                      <a:r>
                        <a:rPr lang="en-US" sz="1800" b="1">
                          <a:solidFill>
                            <a:srgbClr val="FF0000"/>
                          </a:solidFill>
                        </a:rPr>
                        <a:t>address nutritional and / or hunger issues </a:t>
                      </a:r>
                      <a:r>
                        <a:rPr lang="en-US" sz="1800"/>
                        <a:t>in their community.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a:solidFill>
                            <a:srgbClr val="000000"/>
                          </a:solidFill>
                        </a:rPr>
                        <a:t>On-Demand: </a:t>
                      </a:r>
                      <a:r>
                        <a:rPr lang="en-US" sz="1800">
                          <a:ea typeface="ＭＳ Ｐゴシック" pitchFamily="-101" charset="-128"/>
                          <a:cs typeface="ＭＳ Ｐゴシック" pitchFamily="-101" charset="-128"/>
                        </a:rPr>
                        <a:t>You are so proud of yourself….a perfectly healthy day of eating and then disaster. Comment on your eating habits for the day…</a:t>
                      </a:r>
                      <a:endParaRPr lang="en-US" sz="1800">
                        <a:solidFill>
                          <a:srgbClr val="000000"/>
                        </a:solidFill>
                      </a:endParaRPr>
                    </a:p>
                    <a:p>
                      <a:pPr algn="l"/>
                      <a:endParaRPr lang="en-US" sz="1800" b="1">
                        <a:latin typeface="Calibri"/>
                        <a:cs typeface="Calibri"/>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a:t>Students will have completed various activities based on visuals throughout the unit. For the interpersonal assessment, students will be given random images and will be expected to ask and answer questions about food choice, likes and dislikes and diet. They </a:t>
                      </a:r>
                      <a:r>
                        <a:rPr lang="en-US" sz="1800" b="1">
                          <a:solidFill>
                            <a:srgbClr val="FF0000"/>
                          </a:solidFill>
                        </a:rPr>
                        <a:t>will discuss hunger based on the setting of the images.</a:t>
                      </a:r>
                      <a:endParaRPr lang="en-US" sz="1800" b="1">
                        <a:solidFill>
                          <a:srgbClr val="FF0000"/>
                        </a:solidFill>
                        <a:latin typeface="Cambria" pitchFamily="-1" charset="0"/>
                        <a:ea typeface="Cambria" pitchFamily="-1" charset="0"/>
                        <a:cs typeface="Cambria" pitchFamily="-1" charset="0"/>
                      </a:endParaRPr>
                    </a:p>
                    <a:p>
                      <a:pPr algn="l"/>
                      <a:endParaRPr lang="en-US" sz="1800" b="1">
                        <a:latin typeface="Calibri"/>
                        <a:cs typeface="Calibri"/>
                      </a:endParaRPr>
                    </a:p>
                  </a:txBody>
                  <a:tcPr/>
                </a:tc>
              </a:tr>
            </a:tbl>
          </a:graphicData>
        </a:graphic>
      </p:graphicFrame>
      <p:sp>
        <p:nvSpPr>
          <p:cNvPr id="116750"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44D1FB77-3246-5A45-BBC2-F214E61EE496}" type="slidenum">
              <a:rPr lang="en-US">
                <a:latin typeface="Arial" pitchFamily="-101" charset="0"/>
                <a:ea typeface="ＭＳ Ｐゴシック" pitchFamily="-101" charset="-128"/>
                <a:cs typeface="ＭＳ Ｐゴシック" pitchFamily="-101" charset="-128"/>
              </a:rPr>
              <a:pPr/>
              <a:t>32</a:t>
            </a:fld>
            <a:endParaRPr lang="en-US">
              <a:latin typeface="Arial" pitchFamily="-101" charset="0"/>
              <a:ea typeface="ＭＳ Ｐゴシック" pitchFamily="-101" charset="-128"/>
              <a:cs typeface="ＭＳ Ｐゴシック" pitchFamily="-101" charset="-128"/>
            </a:endParaRPr>
          </a:p>
        </p:txBody>
      </p:sp>
      <p:sp>
        <p:nvSpPr>
          <p:cNvPr id="116751" name="TextBox 7"/>
          <p:cNvSpPr txBox="1">
            <a:spLocks noChangeArrowheads="1"/>
          </p:cNvSpPr>
          <p:nvPr/>
        </p:nvSpPr>
        <p:spPr bwMode="auto">
          <a:xfrm>
            <a:off x="606425" y="2590800"/>
            <a:ext cx="4122738" cy="908050"/>
          </a:xfrm>
          <a:prstGeom prst="rect">
            <a:avLst/>
          </a:prstGeom>
          <a:noFill/>
          <a:ln w="9525">
            <a:noFill/>
            <a:miter lim="800000"/>
            <a:headEnd/>
            <a:tailEnd/>
          </a:ln>
        </p:spPr>
        <p:txBody>
          <a:bodyPr>
            <a:prstTxWarp prst="textNoShape">
              <a:avLst/>
            </a:prstTxWarp>
            <a:spAutoFit/>
          </a:bodyPr>
          <a:lstStyle/>
          <a:p>
            <a:pPr indent="182563">
              <a:spcBef>
                <a:spcPts val="600"/>
              </a:spcBef>
              <a:buFont typeface="Arial" pitchFamily="-101" charset="0"/>
              <a:buChar char="•"/>
            </a:pPr>
            <a:r>
              <a:rPr lang="en-US" sz="2400" i="1"/>
              <a:t>Communication</a:t>
            </a:r>
          </a:p>
          <a:p>
            <a:pPr indent="182563">
              <a:spcBef>
                <a:spcPts val="600"/>
              </a:spcBef>
              <a:buFont typeface="Arial" pitchFamily="-101" charset="0"/>
              <a:buChar char="•"/>
            </a:pPr>
            <a:r>
              <a:rPr lang="en-US" sz="2400" i="1"/>
              <a:t>Collaboration</a:t>
            </a:r>
          </a:p>
        </p:txBody>
      </p:sp>
      <p:sp>
        <p:nvSpPr>
          <p:cNvPr id="8" name="TextBox 7"/>
          <p:cNvSpPr txBox="1"/>
          <p:nvPr/>
        </p:nvSpPr>
        <p:spPr bwMode="auto">
          <a:xfrm>
            <a:off x="3249613" y="2590800"/>
            <a:ext cx="5589587" cy="1800225"/>
          </a:xfrm>
          <a:prstGeom prst="rect">
            <a:avLst/>
          </a:prstGeom>
          <a:noFill/>
        </p:spPr>
        <p:txBody>
          <a:bodyPr>
            <a:spAutoFit/>
          </a:bodyPr>
          <a:lstStyle/>
          <a:p>
            <a:pPr marL="182880" indent="-182880">
              <a:spcBef>
                <a:spcPts val="600"/>
              </a:spcBef>
              <a:buFont typeface="Arial"/>
              <a:buChar char="•"/>
              <a:defRPr/>
            </a:pPr>
            <a:r>
              <a:rPr lang="en-US" sz="2400" i="1">
                <a:latin typeface="Arial" pitchFamily="-84" charset="0"/>
                <a:ea typeface="ＭＳ Ｐゴシック" pitchFamily="-84" charset="-128"/>
                <a:cs typeface="ＭＳ Ｐゴシック" pitchFamily="-84" charset="-128"/>
              </a:rPr>
              <a:t>Critical Thinking and Problem Solving</a:t>
            </a:r>
          </a:p>
          <a:p>
            <a:pPr marL="182880" indent="-182880">
              <a:spcBef>
                <a:spcPts val="600"/>
              </a:spcBef>
              <a:buFont typeface="Arial"/>
              <a:buChar char="•"/>
              <a:defRPr/>
            </a:pPr>
            <a:r>
              <a:rPr lang="en-US" sz="2400" i="1">
                <a:latin typeface="Arial" pitchFamily="-84" charset="0"/>
                <a:ea typeface="ＭＳ Ｐゴシック" pitchFamily="-84" charset="-128"/>
                <a:cs typeface="ＭＳ Ｐゴシック" pitchFamily="-84" charset="-128"/>
              </a:rPr>
              <a:t>Creativity and Innovation</a:t>
            </a:r>
          </a:p>
          <a:p>
            <a:pPr marL="182880" indent="-182880">
              <a:spcBef>
                <a:spcPts val="600"/>
              </a:spcBef>
              <a:buFont typeface="Arial"/>
              <a:buChar char="•"/>
              <a:defRPr/>
            </a:pPr>
            <a:endParaRPr lang="en-US" sz="2400">
              <a:latin typeface="Arial" pitchFamily="-84" charset="0"/>
              <a:ea typeface="ＭＳ Ｐゴシック" pitchFamily="-84" charset="-128"/>
              <a:cs typeface="ＭＳ Ｐゴシック" pitchFamily="-84" charset="-128"/>
            </a:endParaRPr>
          </a:p>
          <a:p>
            <a:pPr indent="274320">
              <a:spcBef>
                <a:spcPts val="600"/>
              </a:spcBef>
              <a:defRPr/>
            </a:pPr>
            <a:endParaRPr lang="en-US" sz="2400" i="1">
              <a:latin typeface="Arial" pitchFamily="-84" charset="0"/>
              <a:ea typeface="ＭＳ Ｐゴシック" pitchFamily="-84" charset="-128"/>
              <a:cs typeface="ＭＳ Ｐゴシック" pitchFamily="-84" charset="-128"/>
            </a:endParaRPr>
          </a:p>
        </p:txBody>
      </p:sp>
      <p:sp>
        <p:nvSpPr>
          <p:cNvPr id="6" name="Footer Placeholder 5"/>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Laura Terrill Fair Lawn - Pascack 2015</a:t>
            </a:r>
            <a:endParaRPr lang="en-US" dirty="0"/>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a:pPr/>
              <a:t>33</a:t>
            </a:fld>
            <a:endParaRPr lang="en-US"/>
          </a:p>
        </p:txBody>
      </p:sp>
      <p:graphicFrame>
        <p:nvGraphicFramePr>
          <p:cNvPr id="4" name="Content Placeholder 3"/>
          <p:cNvGraphicFramePr>
            <a:graphicFrameLocks noGrp="1"/>
          </p:cNvGraphicFramePr>
          <p:nvPr>
            <p:ph idx="4294967295"/>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51994333"/>
              </p:ext>
            </p:extLst>
          </p:nvPr>
        </p:nvGraphicFramePr>
        <p:xfrm>
          <a:off x="173688" y="588603"/>
          <a:ext cx="8830920" cy="5486400"/>
        </p:xfrm>
        <a:graphic>
          <a:graphicData uri="http://schemas.openxmlformats.org/drawingml/2006/table">
            <a:tbl>
              <a:tblPr firstRow="1" bandRow="1">
                <a:tableStyleId>{5C22544A-7EE6-4342-B048-85BDC9FD1C3A}</a:tableStyleId>
              </a:tblPr>
              <a:tblGrid>
                <a:gridCol w="8830920"/>
              </a:tblGrid>
              <a:tr h="358202">
                <a:tc>
                  <a:txBody>
                    <a:bodyPr/>
                    <a:lstStyle/>
                    <a:p>
                      <a:pPr algn="ctr"/>
                      <a:r>
                        <a:rPr lang="en-US" sz="2400" dirty="0" smtClean="0"/>
                        <a:t>Connections to</a:t>
                      </a:r>
                      <a:r>
                        <a:rPr lang="en-US" sz="2400" baseline="0" dirty="0" smtClean="0"/>
                        <a:t> </a:t>
                      </a:r>
                      <a:r>
                        <a:rPr lang="en-US" sz="2400" dirty="0" smtClean="0"/>
                        <a:t>Common Core</a:t>
                      </a:r>
                      <a:endParaRPr lang="en-US" sz="2400" dirty="0"/>
                    </a:p>
                  </a:txBody>
                  <a:tcPr marL="68580" marR="68580"/>
                </a:tc>
              </a:tr>
              <a:tr h="3892867">
                <a:tc>
                  <a:txBody>
                    <a:bodyPr/>
                    <a:lstStyle/>
                    <a:p>
                      <a:r>
                        <a:rPr kumimoji="0" lang="en-US" sz="1800" b="1" kern="1200">
                          <a:solidFill>
                            <a:schemeClr val="dk1"/>
                          </a:solidFill>
                          <a:latin typeface="+mn-lt"/>
                          <a:ea typeface="+mn-ea"/>
                          <a:cs typeface="+mn-cs"/>
                        </a:rPr>
                        <a:t>Reading 1:</a:t>
                      </a:r>
                      <a:r>
                        <a:rPr kumimoji="0" lang="en-US" sz="1800" kern="1200">
                          <a:solidFill>
                            <a:schemeClr val="dk1"/>
                          </a:solidFill>
                          <a:latin typeface="+mn-lt"/>
                          <a:ea typeface="+mn-ea"/>
                          <a:cs typeface="+mn-cs"/>
                        </a:rPr>
                        <a:t> Read closely to determine what the text says explicitly and to make logical inferences from it; cite specific textual evidence when writing or speaking to support conclusions drawn from the text. </a:t>
                      </a:r>
                    </a:p>
                    <a:p>
                      <a:r>
                        <a:rPr kumimoji="0" lang="en-US" sz="1800" b="1" kern="1200">
                          <a:solidFill>
                            <a:schemeClr val="dk1"/>
                          </a:solidFill>
                          <a:latin typeface="+mn-lt"/>
                          <a:ea typeface="+mn-ea"/>
                          <a:cs typeface="+mn-cs"/>
                        </a:rPr>
                        <a:t>Reading 2</a:t>
                      </a:r>
                      <a:r>
                        <a:rPr kumimoji="0" lang="en-US" sz="1800" kern="1200">
                          <a:solidFill>
                            <a:schemeClr val="dk1"/>
                          </a:solidFill>
                          <a:latin typeface="+mn-lt"/>
                          <a:ea typeface="+mn-ea"/>
                          <a:cs typeface="+mn-cs"/>
                        </a:rPr>
                        <a:t>: Determine central ideas or themes of a text and analyze their development; summarize the key supporting details and ideas. </a:t>
                      </a:r>
                    </a:p>
                    <a:p>
                      <a:r>
                        <a:rPr kumimoji="0" lang="en-US" sz="1800" b="1" kern="1200">
                          <a:solidFill>
                            <a:schemeClr val="dk1"/>
                          </a:solidFill>
                          <a:latin typeface="+mn-lt"/>
                          <a:ea typeface="+mn-ea"/>
                          <a:cs typeface="+mn-cs"/>
                        </a:rPr>
                        <a:t>Reading 7:</a:t>
                      </a:r>
                      <a:r>
                        <a:rPr kumimoji="0" lang="en-US" sz="1800" kern="1200">
                          <a:solidFill>
                            <a:schemeClr val="dk1"/>
                          </a:solidFill>
                          <a:latin typeface="+mn-lt"/>
                          <a:ea typeface="+mn-ea"/>
                          <a:cs typeface="+mn-cs"/>
                        </a:rPr>
                        <a:t> Integrate and evaluate content presented in diverse formats and media, including visually and quantitatively, as well as in words.</a:t>
                      </a:r>
                    </a:p>
                    <a:p>
                      <a:r>
                        <a:rPr kumimoji="0" lang="en-US" sz="1800" b="1" kern="1200">
                          <a:solidFill>
                            <a:schemeClr val="dk1"/>
                          </a:solidFill>
                          <a:latin typeface="+mn-lt"/>
                          <a:ea typeface="+mn-ea"/>
                          <a:cs typeface="+mn-cs"/>
                        </a:rPr>
                        <a:t>Writing 10:</a:t>
                      </a:r>
                      <a:r>
                        <a:rPr kumimoji="0" lang="en-US" sz="1800" kern="1200">
                          <a:solidFill>
                            <a:schemeClr val="dk1"/>
                          </a:solidFill>
                          <a:latin typeface="+mn-lt"/>
                          <a:ea typeface="+mn-ea"/>
                          <a:cs typeface="+mn-cs"/>
                        </a:rPr>
                        <a:t> Write routinely over extended time frames (time for research, reflection, and revision) and shorter time frames (a single sitting or a day or two) for a range of tasks, purposes, and audiences </a:t>
                      </a:r>
                    </a:p>
                    <a:p>
                      <a:r>
                        <a:rPr kumimoji="0" lang="en-US" sz="1800" b="1" kern="1200">
                          <a:solidFill>
                            <a:schemeClr val="dk1"/>
                          </a:solidFill>
                          <a:latin typeface="+mn-lt"/>
                          <a:ea typeface="+mn-ea"/>
                          <a:cs typeface="+mn-cs"/>
                        </a:rPr>
                        <a:t>Speaking and Listening 1:</a:t>
                      </a:r>
                      <a:r>
                        <a:rPr kumimoji="0" lang="en-US" sz="1800" kern="1200">
                          <a:solidFill>
                            <a:schemeClr val="dk1"/>
                          </a:solidFill>
                          <a:latin typeface="+mn-lt"/>
                          <a:ea typeface="+mn-ea"/>
                          <a:cs typeface="+mn-cs"/>
                        </a:rPr>
                        <a:t>  Prepare for and participate effectively in a range of conversations and collaborations with diverse partners, building on others’ ideas and expressing their own clearly and persuasively. </a:t>
                      </a:r>
                    </a:p>
                    <a:p>
                      <a:r>
                        <a:rPr kumimoji="0" lang="en-US" sz="1800" b="1" kern="1200">
                          <a:solidFill>
                            <a:schemeClr val="dk1"/>
                          </a:solidFill>
                          <a:latin typeface="+mn-lt"/>
                          <a:ea typeface="+mn-ea"/>
                          <a:cs typeface="+mn-cs"/>
                        </a:rPr>
                        <a:t>Speaking and Listening 1:</a:t>
                      </a:r>
                      <a:r>
                        <a:rPr kumimoji="0" lang="en-US" sz="1800" kern="1200">
                          <a:solidFill>
                            <a:schemeClr val="dk1"/>
                          </a:solidFill>
                          <a:latin typeface="+mn-lt"/>
                          <a:ea typeface="+mn-ea"/>
                          <a:cs typeface="+mn-cs"/>
                        </a:rPr>
                        <a:t>  Prepare for and participate effectively in a range of conversations and collaborations with diverse partners, building on others’ ideas and expressing their own clearly and persuasively. </a:t>
                      </a:r>
                    </a:p>
                    <a:p>
                      <a:r>
                        <a:rPr kumimoji="0" lang="en-US" sz="1800" b="1" kern="1200">
                          <a:solidFill>
                            <a:schemeClr val="dk1"/>
                          </a:solidFill>
                          <a:latin typeface="+mn-lt"/>
                          <a:ea typeface="+mn-ea"/>
                          <a:cs typeface="+mn-cs"/>
                        </a:rPr>
                        <a:t>Speaking and Listening 5:</a:t>
                      </a:r>
                      <a:r>
                        <a:rPr kumimoji="0" lang="en-US" sz="1800" kern="1200">
                          <a:solidFill>
                            <a:schemeClr val="dk1"/>
                          </a:solidFill>
                          <a:latin typeface="+mn-lt"/>
                          <a:ea typeface="+mn-ea"/>
                          <a:cs typeface="+mn-cs"/>
                        </a:rPr>
                        <a:t>  Make strategic use of digital media and visual displays of data to express information and enhance understanding of presentations. </a:t>
                      </a:r>
                    </a:p>
                  </a:txBody>
                  <a:tcPr marL="68580" marR="68580"/>
                </a:tc>
              </a:tr>
            </a:tbl>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959051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Connections to 21</a:t>
            </a:r>
            <a:r>
              <a:rPr lang="en-US" baseline="30000" dirty="0" smtClean="0"/>
              <a:t>st</a:t>
            </a:r>
            <a:r>
              <a:rPr lang="en-US" dirty="0" smtClean="0"/>
              <a:t> Century Skills</a:t>
            </a:r>
            <a:endParaRPr lang="en-US" dirty="0"/>
          </a:p>
        </p:txBody>
      </p:sp>
      <p:sp>
        <p:nvSpPr>
          <p:cNvPr id="5" name="Footer Placeholder 4"/>
          <p:cNvSpPr>
            <a:spLocks noGrp="1"/>
          </p:cNvSpPr>
          <p:nvPr>
            <p:ph type="ftr" sz="quarter" idx="11"/>
          </p:nvPr>
        </p:nvSpPr>
        <p:spPr/>
        <p:txBody>
          <a:bodyPr/>
          <a:lstStyle/>
          <a:p>
            <a:r>
              <a:rPr lang="en-US" smtClean="0"/>
              <a:t>Laura Terrill Fair Lawn - Pascack 2015</a:t>
            </a:r>
            <a:endParaRPr lang="en-US" dirty="0"/>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a:pPr/>
              <a:t>34</a:t>
            </a:fld>
            <a:endParaRPr lang="en-US"/>
          </a:p>
        </p:txBody>
      </p:sp>
      <p:graphicFrame>
        <p:nvGraphicFramePr>
          <p:cNvPr id="4" name="Content Placeholder 3"/>
          <p:cNvGraphicFramePr>
            <a:graphicFrameLocks noGrp="1"/>
          </p:cNvGraphicFramePr>
          <p:nvPr>
            <p:ph idx="4294967295"/>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51994333"/>
              </p:ext>
            </p:extLst>
          </p:nvPr>
        </p:nvGraphicFramePr>
        <p:xfrm>
          <a:off x="154880" y="1701800"/>
          <a:ext cx="8830920" cy="3749253"/>
        </p:xfrm>
        <a:graphic>
          <a:graphicData uri="http://schemas.openxmlformats.org/drawingml/2006/table">
            <a:tbl>
              <a:tblPr firstRow="1" bandRow="1">
                <a:tableStyleId>{5C22544A-7EE6-4342-B048-85BDC9FD1C3A}</a:tableStyleId>
              </a:tblPr>
              <a:tblGrid>
                <a:gridCol w="2261320"/>
                <a:gridCol w="6569600"/>
              </a:tblGrid>
              <a:tr h="358202">
                <a:tc gridSpan="2">
                  <a:txBody>
                    <a:bodyPr/>
                    <a:lstStyle/>
                    <a:p>
                      <a:pPr algn="ctr"/>
                      <a:r>
                        <a:rPr lang="en-US" dirty="0" smtClean="0"/>
                        <a:t>Common Core</a:t>
                      </a:r>
                      <a:endParaRPr lang="en-US" dirty="0"/>
                    </a:p>
                  </a:txBody>
                  <a:tcPr marL="68580" marR="68580"/>
                </a:tc>
                <a:tc hMerge="1">
                  <a:txBody>
                    <a:bodyPr/>
                    <a:lstStyle/>
                    <a:p>
                      <a:endParaRPr lang="en-US"/>
                    </a:p>
                  </a:txBody>
                  <a:tcPr/>
                </a:tc>
              </a:tr>
              <a:tr h="792551">
                <a:tc>
                  <a:txBody>
                    <a:bodyPr/>
                    <a:lstStyle/>
                    <a:p>
                      <a:r>
                        <a:rPr kumimoji="0" lang="en-US" sz="2000" b="1" kern="1200">
                          <a:solidFill>
                            <a:schemeClr val="dk1"/>
                          </a:solidFill>
                          <a:latin typeface="+mn-lt"/>
                          <a:ea typeface="+mn-ea"/>
                          <a:cs typeface="+mn-cs"/>
                        </a:rPr>
                        <a:t>Communication</a:t>
                      </a:r>
                      <a:r>
                        <a:rPr lang="en-US" sz="2000"/>
                        <a:t> </a:t>
                      </a:r>
                      <a:endParaRPr lang="en-US" sz="2000" dirty="0"/>
                    </a:p>
                  </a:txBody>
                  <a:tcPr marL="68580" marR="6858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a:solidFill>
                            <a:schemeClr val="dk1"/>
                          </a:solidFill>
                          <a:latin typeface="+mn-lt"/>
                          <a:ea typeface="+mn-ea"/>
                          <a:cs typeface="+mn-cs"/>
                        </a:rPr>
                        <a:t>Interpretive, Interpersonal and Presentational Summative Tasks</a:t>
                      </a:r>
                    </a:p>
                  </a:txBody>
                  <a:tcPr marL="68580" marR="68580" anchor="ctr"/>
                </a:tc>
              </a:tr>
              <a:tr h="792551">
                <a:tc>
                  <a:txBody>
                    <a:bodyPr/>
                    <a:lstStyle/>
                    <a:p>
                      <a:r>
                        <a:rPr kumimoji="0" lang="en-US" sz="2000" b="1" kern="1200">
                          <a:solidFill>
                            <a:schemeClr val="dk1"/>
                          </a:solidFill>
                          <a:latin typeface="+mn-lt"/>
                          <a:ea typeface="+mn-ea"/>
                          <a:cs typeface="+mn-cs"/>
                        </a:rPr>
                        <a:t>Communication</a:t>
                      </a:r>
                      <a:r>
                        <a:rPr lang="en-US" sz="2000"/>
                        <a:t> </a:t>
                      </a:r>
                      <a:endParaRPr lang="en-US" sz="2000" dirty="0"/>
                    </a:p>
                  </a:txBody>
                  <a:tcPr marL="68580" marR="68580" anchor="ctr"/>
                </a:tc>
                <a:tc>
                  <a:txBody>
                    <a:bodyPr/>
                    <a:lstStyle/>
                    <a:p>
                      <a:r>
                        <a:rPr kumimoji="0" lang="en-US" sz="2000" kern="1200">
                          <a:solidFill>
                            <a:schemeClr val="dk1"/>
                          </a:solidFill>
                          <a:latin typeface="+mn-lt"/>
                          <a:ea typeface="+mn-ea"/>
                          <a:cs typeface="+mn-cs"/>
                        </a:rPr>
                        <a:t>Presentational and Interpersonal Summative Tasks</a:t>
                      </a:r>
                      <a:r>
                        <a:rPr lang="en-US" sz="2000"/>
                        <a:t> </a:t>
                      </a:r>
                    </a:p>
                    <a:p>
                      <a:r>
                        <a:rPr lang="en-US" sz="2000"/>
                        <a:t>Presentational “On Demand”</a:t>
                      </a:r>
                      <a:endParaRPr lang="en-US" sz="2000" dirty="0"/>
                    </a:p>
                  </a:txBody>
                  <a:tcPr marL="68580" marR="68580" anchor="ctr"/>
                </a:tc>
              </a:tr>
              <a:tr h="792551">
                <a:tc>
                  <a:txBody>
                    <a:bodyPr/>
                    <a:lstStyle/>
                    <a:p>
                      <a:r>
                        <a:rPr kumimoji="0" lang="en-US" sz="2000" b="1" kern="1200">
                          <a:solidFill>
                            <a:schemeClr val="dk1"/>
                          </a:solidFill>
                          <a:latin typeface="+mn-lt"/>
                          <a:ea typeface="+mn-ea"/>
                          <a:cs typeface="+mn-cs"/>
                        </a:rPr>
                        <a:t>Creativity and Innovation</a:t>
                      </a:r>
                      <a:r>
                        <a:rPr kumimoji="0" lang="en-US" sz="2000" kern="1200">
                          <a:solidFill>
                            <a:schemeClr val="dk1"/>
                          </a:solidFill>
                          <a:latin typeface="+mn-lt"/>
                          <a:ea typeface="+mn-ea"/>
                          <a:cs typeface="+mn-cs"/>
                        </a:rPr>
                        <a:t> </a:t>
                      </a:r>
                      <a:endParaRPr lang="en-US" sz="2000" dirty="0"/>
                    </a:p>
                  </a:txBody>
                  <a:tcPr marL="68580" marR="68580" anchor="ctr"/>
                </a:tc>
                <a:tc>
                  <a:txBody>
                    <a:bodyPr/>
                    <a:lstStyle/>
                    <a:p>
                      <a:r>
                        <a:rPr kumimoji="0" lang="en-US" sz="2000" kern="1200">
                          <a:solidFill>
                            <a:schemeClr val="dk1"/>
                          </a:solidFill>
                          <a:latin typeface="+mn-lt"/>
                          <a:ea typeface="+mn-ea"/>
                          <a:cs typeface="+mn-cs"/>
                        </a:rPr>
                        <a:t>Presentational Summative Task</a:t>
                      </a:r>
                      <a:r>
                        <a:rPr lang="en-US" sz="2000"/>
                        <a:t> </a:t>
                      </a:r>
                      <a:endParaRPr lang="en-US" sz="2000" dirty="0"/>
                    </a:p>
                  </a:txBody>
                  <a:tcPr marL="68580" marR="68580" anchor="ctr"/>
                </a:tc>
              </a:tr>
              <a:tr h="792551">
                <a:tc>
                  <a:txBody>
                    <a:bodyPr/>
                    <a:lstStyle/>
                    <a:p>
                      <a:r>
                        <a:rPr lang="en-US" sz="2000" b="1" dirty="0"/>
                        <a:t>Critical</a:t>
                      </a:r>
                      <a:r>
                        <a:rPr lang="en-US" sz="2000" b="1" baseline="0" dirty="0"/>
                        <a:t> Thinking and Problem Solving</a:t>
                      </a:r>
                      <a:endParaRPr lang="en-US" sz="2000" b="1" dirty="0"/>
                    </a:p>
                  </a:txBody>
                  <a:tcPr marL="68580" marR="68580" anchor="ctr"/>
                </a:tc>
                <a:tc>
                  <a:txBody>
                    <a:bodyPr/>
                    <a:lstStyle/>
                    <a:p>
                      <a:r>
                        <a:rPr lang="en-US" sz="2000" dirty="0"/>
                        <a:t>Presentational</a:t>
                      </a:r>
                      <a:r>
                        <a:rPr lang="en-US" sz="2000" baseline="0" dirty="0"/>
                        <a:t> Summative Task</a:t>
                      </a:r>
                      <a:endParaRPr lang="en-US" sz="2000" dirty="0"/>
                    </a:p>
                  </a:txBody>
                  <a:tcPr marL="68580" marR="68580" anchor="ctr"/>
                </a:tc>
              </a:tr>
            </a:tbl>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959051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Toolbox</a:t>
            </a:r>
            <a:endParaRPr lang="en-US" dirty="0"/>
          </a:p>
        </p:txBody>
      </p:sp>
      <p:sp>
        <p:nvSpPr>
          <p:cNvPr id="5" name="Footer Placeholder 4"/>
          <p:cNvSpPr>
            <a:spLocks noGrp="1"/>
          </p:cNvSpPr>
          <p:nvPr>
            <p:ph type="ftr" sz="quarter" idx="11"/>
          </p:nvPr>
        </p:nvSpPr>
        <p:spPr/>
        <p:txBody>
          <a:bodyPr/>
          <a:lstStyle/>
          <a:p>
            <a:r>
              <a:rPr lang="en-US" smtClean="0"/>
              <a:t>Laura Terrill Fair Lawn - Pascack 2015</a:t>
            </a:r>
            <a:endParaRPr lang="en-US" dirty="0"/>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a:pPr/>
              <a:t>35</a:t>
            </a:fld>
            <a:endParaRPr lang="en-US"/>
          </a:p>
        </p:txBody>
      </p:sp>
      <p:sp>
        <p:nvSpPr>
          <p:cNvPr id="3" name="Content Placeholder 2"/>
          <p:cNvSpPr>
            <a:spLocks noGrp="1"/>
          </p:cNvSpPr>
          <p:nvPr>
            <p:ph idx="4294967295"/>
          </p:nvPr>
        </p:nvSpPr>
        <p:spPr>
          <a:xfrm>
            <a:off x="1228725" y="1812925"/>
            <a:ext cx="7915275" cy="3636963"/>
          </a:xfrm>
        </p:spPr>
        <p:txBody>
          <a:bodyPr>
            <a:normAutofit/>
          </a:bodyPr>
          <a:lstStyle/>
          <a:p>
            <a:pPr marL="0" indent="274320"/>
            <a:r>
              <a:rPr lang="en-US" sz="2400" dirty="0" smtClean="0"/>
              <a:t>Language Functions</a:t>
            </a:r>
          </a:p>
          <a:p>
            <a:pPr marL="0" indent="274320"/>
            <a:r>
              <a:rPr lang="en-US" sz="2400" dirty="0" smtClean="0"/>
              <a:t>Related Structures/Patterns</a:t>
            </a:r>
          </a:p>
          <a:p>
            <a:pPr marL="0" indent="274320"/>
            <a:r>
              <a:rPr lang="en-US" sz="2400" dirty="0" smtClean="0"/>
              <a:t>Vocabulary Expansion</a:t>
            </a:r>
          </a:p>
          <a:p>
            <a:pPr marL="0" indent="274320"/>
            <a:r>
              <a:rPr lang="en-US" sz="2400" dirty="0" smtClean="0"/>
              <a:t>Key Learning Activities/</a:t>
            </a:r>
          </a:p>
          <a:p>
            <a:pPr marL="0" indent="274320">
              <a:buNone/>
            </a:pPr>
            <a:r>
              <a:rPr lang="en-US" sz="2400" dirty="0" smtClean="0"/>
              <a:t>Formative Assessments</a:t>
            </a:r>
          </a:p>
          <a:p>
            <a:pPr marL="0" indent="274320"/>
            <a:r>
              <a:rPr lang="en-US" sz="2400" dirty="0" smtClean="0"/>
              <a:t>Resources</a:t>
            </a:r>
          </a:p>
          <a:p>
            <a:pPr marL="0" indent="274320"/>
            <a:r>
              <a:rPr lang="en-US" sz="2400" dirty="0" smtClean="0"/>
              <a:t>Technology Integration</a:t>
            </a:r>
            <a:endParaRPr lang="en-US" sz="2400" dirty="0"/>
          </a:p>
        </p:txBody>
      </p:sp>
      <p:pic>
        <p:nvPicPr>
          <p:cNvPr id="4" name="Picture 4"/>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550555" y="2251137"/>
            <a:ext cx="2857500" cy="27432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346205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07871" y="228600"/>
            <a:ext cx="8153400" cy="990600"/>
          </a:xfrm>
        </p:spPr>
        <p:txBody>
          <a:bodyPr>
            <a:noAutofit/>
          </a:bodyPr>
          <a:lstStyle/>
          <a:p>
            <a:r>
              <a:rPr lang="en-US" sz="3600" dirty="0" smtClean="0"/>
              <a:t>Top Ten Functions and Related Tasks</a:t>
            </a:r>
            <a:endParaRPr lang="en-US" sz="3600" dirty="0"/>
          </a:p>
        </p:txBody>
      </p:sp>
      <p:sp>
        <p:nvSpPr>
          <p:cNvPr id="4" name="Footer Placeholder 3"/>
          <p:cNvSpPr>
            <a:spLocks noGrp="1"/>
          </p:cNvSpPr>
          <p:nvPr>
            <p:ph type="ftr" sz="quarter" idx="11"/>
          </p:nvPr>
        </p:nvSpPr>
        <p:spPr/>
        <p:txBody>
          <a:bodyPr/>
          <a:lstStyle/>
          <a:p>
            <a:r>
              <a:rPr lang="en-US" smtClean="0"/>
              <a:t>Laura Terrill Fair Lawn - Pascack 2015</a:t>
            </a:r>
            <a:endParaRPr lang="en-US" dirty="0"/>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a:pPr/>
              <a:t>36</a:t>
            </a:fld>
            <a:endParaRPr lang="en-US"/>
          </a:p>
        </p:txBody>
      </p:sp>
      <p:graphicFrame>
        <p:nvGraphicFramePr>
          <p:cNvPr id="6" name="Content Placeholder 5"/>
          <p:cNvGraphicFramePr>
            <a:graphicFrameLocks noGrp="1"/>
          </p:cNvGraphicFramePr>
          <p:nvPr>
            <p:ph idx="4294967295"/>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13340793"/>
              </p:ext>
            </p:extLst>
          </p:nvPr>
        </p:nvGraphicFramePr>
        <p:xfrm>
          <a:off x="566738" y="1716088"/>
          <a:ext cx="8577262" cy="4545012"/>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6764567" y="3750067"/>
            <a:ext cx="1908957" cy="1077218"/>
          </a:xfrm>
          <a:prstGeom prst="rect">
            <a:avLst/>
          </a:prstGeom>
          <a:noFill/>
        </p:spPr>
        <p:txBody>
          <a:bodyPr wrap="square" rtlCol="0">
            <a:spAutoFit/>
          </a:bodyPr>
          <a:lstStyle/>
          <a:p>
            <a:r>
              <a:rPr lang="en-US" sz="1600" dirty="0" smtClean="0"/>
              <a:t>Presenting information in writing for an audience</a:t>
            </a:r>
            <a:endParaRPr lang="en-US" sz="1600" dirty="0"/>
          </a:p>
        </p:txBody>
      </p:sp>
      <p:pic>
        <p:nvPicPr>
          <p:cNvPr id="8" name="Picture 8" descr="spiral-full"/>
          <p:cNvPicPr>
            <a:picLocks noChangeAspect="1" noChangeArrowheads="1"/>
          </p:cNvPicPr>
          <p:nvPr/>
        </p:nvPicPr>
        <p:blipFill>
          <a:blip r:embed="rId7"/>
          <a:srcRect/>
          <a:stretch>
            <a:fillRect/>
          </a:stretch>
        </p:blipFill>
        <p:spPr bwMode="auto">
          <a:xfrm>
            <a:off x="434095" y="2830896"/>
            <a:ext cx="1508761" cy="2295144"/>
          </a:xfrm>
          <a:prstGeom prst="rect">
            <a:avLst/>
          </a:prstGeom>
          <a:noFill/>
          <a:ln w="9525">
            <a:noFill/>
            <a:miter lim="800000"/>
            <a:headEnd/>
            <a:tailEnd/>
          </a:ln>
        </p:spPr>
      </p:pic>
      <p:sp>
        <p:nvSpPr>
          <p:cNvPr id="12" name="TextBox 11"/>
          <p:cNvSpPr txBox="1"/>
          <p:nvPr/>
        </p:nvSpPr>
        <p:spPr>
          <a:xfrm>
            <a:off x="7631956" y="371511"/>
            <a:ext cx="1488239" cy="830997"/>
          </a:xfrm>
          <a:prstGeom prst="rect">
            <a:avLst/>
          </a:prstGeom>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a:r>
              <a:rPr lang="en-US" sz="2400">
                <a:solidFill>
                  <a:srgbClr val="000000"/>
                </a:solidFill>
              </a:rPr>
              <a:t>p. 78 &amp; 105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256931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Increasing levels of proficiency</a:t>
            </a:r>
            <a:endParaRPr lang="en-US" dirty="0"/>
          </a:p>
        </p:txBody>
      </p:sp>
      <p:sp>
        <p:nvSpPr>
          <p:cNvPr id="5" name="Footer Placeholder 4"/>
          <p:cNvSpPr>
            <a:spLocks noGrp="1"/>
          </p:cNvSpPr>
          <p:nvPr>
            <p:ph type="ftr" sz="quarter" idx="11"/>
          </p:nvPr>
        </p:nvSpPr>
        <p:spPr/>
        <p:txBody>
          <a:bodyPr/>
          <a:lstStyle/>
          <a:p>
            <a:r>
              <a:rPr lang="en-US" smtClean="0"/>
              <a:t>Laura Terrill Fair Lawn - Pascack 2015</a:t>
            </a:r>
            <a:endParaRPr lang="en-US" dirty="0"/>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a:pPr/>
              <a:t>37</a:t>
            </a:fld>
            <a:endParaRPr lang="en-US"/>
          </a:p>
        </p:txBody>
      </p:sp>
      <p:graphicFrame>
        <p:nvGraphicFramePr>
          <p:cNvPr id="11" name="Content Placeholder 10"/>
          <p:cNvGraphicFramePr>
            <a:graphicFrameLocks noGrp="1"/>
          </p:cNvGraphicFramePr>
          <p:nvPr>
            <p:ph sz="quarter" idx="1"/>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02829747"/>
              </p:ext>
            </p:extLst>
          </p:nvPr>
        </p:nvGraphicFramePr>
        <p:xfrm>
          <a:off x="129473" y="1272222"/>
          <a:ext cx="8853834" cy="5200206"/>
        </p:xfrm>
        <a:graphic>
          <a:graphicData uri="http://schemas.openxmlformats.org/drawingml/2006/table">
            <a:tbl>
              <a:tblPr firstRow="1" bandRow="1">
                <a:tableStyleId>{5C22544A-7EE6-4342-B048-85BDC9FD1C3A}</a:tableStyleId>
              </a:tblPr>
              <a:tblGrid>
                <a:gridCol w="1380251"/>
                <a:gridCol w="1380251"/>
                <a:gridCol w="1380251"/>
                <a:gridCol w="1380251"/>
                <a:gridCol w="1380251"/>
                <a:gridCol w="1952579"/>
              </a:tblGrid>
              <a:tr h="628206">
                <a:tc gridSpan="6">
                  <a:txBody>
                    <a:bodyPr/>
                    <a:lstStyle/>
                    <a:p>
                      <a:r>
                        <a:rPr lang="en-US" dirty="0" smtClean="0"/>
                        <a:t>Novice                                                         Intermediate                                                  Advanced</a:t>
                      </a:r>
                      <a:endParaRPr lang="en-US" dirty="0"/>
                    </a:p>
                  </a:txBody>
                  <a:tcPr marL="68580" marR="68580" anchor="ct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2243594">
                <a:tc>
                  <a:txBody>
                    <a:bodyPr/>
                    <a:lstStyle/>
                    <a:p>
                      <a:r>
                        <a:rPr lang="en-US" sz="1600" b="1" dirty="0" smtClean="0"/>
                        <a:t>Express feelings and emotions</a:t>
                      </a:r>
                      <a:endParaRPr lang="en-US" sz="1600" b="1"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say that I am happy, sad</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express my emotions in simple sentences</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express emotions such as surprise, happiness, anger and sadness with some explanation</a:t>
                      </a:r>
                      <a:endParaRPr lang="en-US" sz="1600" dirty="0"/>
                    </a:p>
                  </a:txBody>
                  <a:tcPr marL="68580" marR="68580"/>
                </a:tc>
                <a:tc>
                  <a:txBody>
                    <a:bodyPr/>
                    <a:lstStyle/>
                    <a:p>
                      <a:r>
                        <a:rPr lang="en-US" sz="1600" kern="1200" dirty="0" smtClean="0">
                          <a:solidFill>
                            <a:schemeClr val="dk1"/>
                          </a:solidFill>
                          <a:effectLst/>
                          <a:latin typeface="+mn-lt"/>
                          <a:ea typeface="+mn-ea"/>
                          <a:cs typeface="+mn-cs"/>
                        </a:rPr>
                        <a:t>I can express and react to a variety of emotions and feelings giving detailed explanations</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clearly clarify my emotions and feelings using precise vocabulary and detailed explanations</a:t>
                      </a:r>
                      <a:endParaRPr lang="en-US" sz="1600" dirty="0"/>
                    </a:p>
                  </a:txBody>
                  <a:tcPr marL="68580" marR="68580"/>
                </a:tc>
              </a:tr>
              <a:tr h="2243594">
                <a:tc>
                  <a:txBody>
                    <a:bodyPr/>
                    <a:lstStyle/>
                    <a:p>
                      <a:r>
                        <a:rPr lang="en-US" sz="1600" b="1" dirty="0" smtClean="0"/>
                        <a:t>Tell or retell stories</a:t>
                      </a:r>
                      <a:endParaRPr lang="en-US" sz="1600" b="1"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say what I am doing in short memorized sentences</a:t>
                      </a:r>
                      <a:endParaRPr lang="en-US" sz="1600" dirty="0"/>
                    </a:p>
                  </a:txBody>
                  <a:tcPr marL="68580" marR="68580"/>
                </a:tc>
                <a:tc>
                  <a:txBody>
                    <a:bodyPr/>
                    <a:lstStyle/>
                    <a:p>
                      <a:r>
                        <a:rPr lang="en-US" sz="1600" dirty="0" smtClean="0"/>
                        <a:t>I can</a:t>
                      </a:r>
                      <a:r>
                        <a:rPr lang="en-US" sz="1600" kern="1200" dirty="0" smtClean="0">
                          <a:solidFill>
                            <a:schemeClr val="dk1"/>
                          </a:solidFill>
                          <a:effectLst/>
                          <a:latin typeface="+mn-lt"/>
                          <a:ea typeface="+mn-ea"/>
                          <a:cs typeface="+mn-cs"/>
                        </a:rPr>
                        <a:t> tell someone about my day in short, simple sentences</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tell a story in a series of sentences</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tell about something that happened or will happen giving the sequence of events</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tell a detailed story using paragraph-length narration to describe the event</a:t>
                      </a:r>
                      <a:endParaRPr lang="en-US" sz="1600" dirty="0"/>
                    </a:p>
                  </a:txBody>
                  <a:tcPr marL="68580" marR="68580"/>
                </a:tc>
              </a:tr>
            </a:tbl>
          </a:graphicData>
        </a:graphic>
      </p:graphicFrame>
      <p:cxnSp>
        <p:nvCxnSpPr>
          <p:cNvPr id="13" name="Straight Arrow Connector 12"/>
          <p:cNvCxnSpPr/>
          <p:nvPr/>
        </p:nvCxnSpPr>
        <p:spPr>
          <a:xfrm>
            <a:off x="1149295" y="1610910"/>
            <a:ext cx="2428538" cy="0"/>
          </a:xfrm>
          <a:prstGeom prst="straightConnector1">
            <a:avLst/>
          </a:prstGeom>
          <a:ln w="38100" cap="flat" cmpd="sng" algn="ctr">
            <a:solidFill>
              <a:schemeClr val="bg1"/>
            </a:solidFill>
            <a:prstDash val="solid"/>
            <a:round/>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5" name="Straight Arrow Connector 14"/>
          <p:cNvCxnSpPr/>
          <p:nvPr/>
        </p:nvCxnSpPr>
        <p:spPr>
          <a:xfrm>
            <a:off x="5334704" y="1625128"/>
            <a:ext cx="2113878" cy="0"/>
          </a:xfrm>
          <a:prstGeom prst="straightConnector1">
            <a:avLst/>
          </a:prstGeom>
          <a:ln w="38100" cap="flat" cmpd="sng" algn="ctr">
            <a:solidFill>
              <a:srgbClr val="FFFFFF"/>
            </a:solidFill>
            <a:prstDash val="solid"/>
            <a:round/>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8120976" y="553884"/>
            <a:ext cx="975988" cy="461665"/>
          </a:xfrm>
          <a:prstGeom prst="rect">
            <a:avLst/>
          </a:prstGeom>
          <a:solidFill>
            <a:srgbClr val="C0504D"/>
          </a:solidFill>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a:r>
              <a:rPr lang="en-US" sz="2400">
                <a:solidFill>
                  <a:srgbClr val="000000"/>
                </a:solidFill>
              </a:rPr>
              <a:t>p. 77</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446729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Laura Terrill Fair Lawn - Pascack 2015</a:t>
            </a:r>
            <a:endParaRPr lang="en-US" dirty="0"/>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a:pPr/>
              <a:t>38</a:t>
            </a:fld>
            <a:endParaRPr lang="en-US"/>
          </a:p>
        </p:txBody>
      </p:sp>
      <p:graphicFrame>
        <p:nvGraphicFramePr>
          <p:cNvPr id="4" name="Content Placeholder 3"/>
          <p:cNvGraphicFramePr>
            <a:graphicFrameLocks noGrp="1"/>
          </p:cNvGraphicFramePr>
          <p:nvPr>
            <p:ph idx="4294967295"/>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66981347"/>
              </p:ext>
            </p:extLst>
          </p:nvPr>
        </p:nvGraphicFramePr>
        <p:xfrm>
          <a:off x="294272" y="542506"/>
          <a:ext cx="8633530" cy="5760719"/>
        </p:xfrm>
        <a:graphic>
          <a:graphicData uri="http://schemas.openxmlformats.org/drawingml/2006/table">
            <a:tbl>
              <a:tblPr firstRow="1" bandRow="1">
                <a:tableStyleId>{2A488322-F2BA-4B5B-9748-0D474271808F}</a:tableStyleId>
              </a:tblPr>
              <a:tblGrid>
                <a:gridCol w="2918504"/>
                <a:gridCol w="2918504"/>
                <a:gridCol w="2796522"/>
              </a:tblGrid>
              <a:tr h="370840">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370840">
                <a:tc>
                  <a:txBody>
                    <a:bodyPr/>
                    <a:lstStyle/>
                    <a:p>
                      <a:pPr algn="ctr"/>
                      <a:r>
                        <a:rPr lang="en-US" b="1" dirty="0" smtClean="0"/>
                        <a:t>Language Functions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Related Structures/Patterns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Vocabulary Expansion</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800" b="1">
                          <a:latin typeface="+mn-lt"/>
                          <a:ea typeface="Cambria"/>
                          <a:cs typeface="Cambria"/>
                        </a:rPr>
                        <a:t>ask and answer questions</a:t>
                      </a:r>
                      <a:r>
                        <a:rPr lang="en-US" sz="1800">
                          <a:latin typeface="+mn-lt"/>
                          <a:ea typeface="Cambria"/>
                          <a:cs typeface="Cambria"/>
                        </a:rPr>
                        <a:t> about food and hunger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6">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800" b="1">
                          <a:latin typeface="+mn-lt"/>
                          <a:ea typeface="Cambria"/>
                          <a:cs typeface="Cambria"/>
                        </a:rPr>
                        <a:t>talk about likes and dislikes</a:t>
                      </a:r>
                      <a:r>
                        <a:rPr lang="en-US" sz="1800">
                          <a:latin typeface="+mn-lt"/>
                          <a:ea typeface="Cambria"/>
                          <a:cs typeface="Cambria"/>
                        </a:rPr>
                        <a:t> concerning common and international foods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pPr marL="0" marR="0">
                        <a:spcBef>
                          <a:spcPts val="0"/>
                        </a:spcBef>
                        <a:spcAft>
                          <a:spcPts val="0"/>
                        </a:spcAft>
                      </a:pPr>
                      <a:r>
                        <a:rPr lang="en-US" sz="1800" b="1">
                          <a:latin typeface="+mn-lt"/>
                          <a:ea typeface="Cambria"/>
                          <a:cs typeface="Cambria"/>
                        </a:rPr>
                        <a:t>identify </a:t>
                      </a:r>
                      <a:r>
                        <a:rPr lang="en-US" sz="1800">
                          <a:latin typeface="+mn-lt"/>
                          <a:ea typeface="Cambria"/>
                          <a:cs typeface="Cambria"/>
                        </a:rPr>
                        <a:t>where certain foods are from and identify key ingredient(s)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latin typeface="+mn-lt"/>
                          <a:ea typeface="Cambria"/>
                          <a:cs typeface="Cambria"/>
                        </a:rPr>
                        <a:t>ask and answer</a:t>
                      </a:r>
                      <a:r>
                        <a:rPr lang="en-US" sz="1800">
                          <a:latin typeface="+mn-lt"/>
                          <a:ea typeface="Cambria"/>
                          <a:cs typeface="Cambria"/>
                        </a:rPr>
                        <a:t> if they would like certain dishes and give reasons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latin typeface="+mn-lt"/>
                          <a:ea typeface="Cambria"/>
                          <a:cs typeface="Cambria"/>
                        </a:rPr>
                        <a:t>explain</a:t>
                      </a:r>
                      <a:r>
                        <a:rPr lang="en-US" sz="1800">
                          <a:latin typeface="+mn-lt"/>
                          <a:ea typeface="Cambria"/>
                          <a:cs typeface="Cambria"/>
                        </a:rPr>
                        <a:t> where and why hunger exists in the world</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640080">
                <a:tc>
                  <a:txBody>
                    <a:bodyPr/>
                    <a:lstStyle/>
                    <a:p>
                      <a:pPr marL="0" marR="0">
                        <a:spcBef>
                          <a:spcPts val="0"/>
                        </a:spcBef>
                        <a:spcAft>
                          <a:spcPts val="0"/>
                        </a:spcAft>
                      </a:pPr>
                      <a:r>
                        <a:rPr lang="en-US" sz="1800" b="1">
                          <a:latin typeface="+mn-lt"/>
                          <a:ea typeface="Cambria"/>
                          <a:cs typeface="Cambria"/>
                        </a:rPr>
                        <a:t>explain</a:t>
                      </a:r>
                      <a:r>
                        <a:rPr lang="en-US" sz="1800">
                          <a:latin typeface="+mn-lt"/>
                          <a:ea typeface="Cambria"/>
                          <a:cs typeface="Cambria"/>
                        </a:rPr>
                        <a:t> how they make good / poor food choices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540767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5346" name="Title 3"/>
          <p:cNvSpPr>
            <a:spLocks noGrp="1"/>
          </p:cNvSpPr>
          <p:nvPr>
            <p:ph type="title"/>
          </p:nvPr>
        </p:nvSpPr>
        <p:spPr>
          <a:xfrm>
            <a:off x="512144" y="329168"/>
            <a:ext cx="8229600" cy="1069975"/>
          </a:xfrm>
        </p:spPr>
        <p:txBody>
          <a:bodyPr/>
          <a:lstStyle/>
          <a:p>
            <a:pPr eaLnBrk="1" hangingPunct="1"/>
            <a:r>
              <a:rPr lang="en-US">
                <a:ea typeface="ＭＳ Ｐゴシック" pitchFamily="-105" charset="-128"/>
                <a:cs typeface="ＭＳ Ｐゴシック" pitchFamily="-105" charset="-128"/>
              </a:rPr>
              <a:t>Student Can-do’s</a:t>
            </a:r>
          </a:p>
        </p:txBody>
      </p:sp>
      <p:graphicFrame>
        <p:nvGraphicFramePr>
          <p:cNvPr id="5" name="Table 4"/>
          <p:cNvGraphicFramePr>
            <a:graphicFrameLocks noGrp="1"/>
          </p:cNvGraphicFramePr>
          <p:nvPr/>
        </p:nvGraphicFramePr>
        <p:xfrm>
          <a:off x="304800" y="1524000"/>
          <a:ext cx="8382000" cy="4974364"/>
        </p:xfrm>
        <a:graphic>
          <a:graphicData uri="http://schemas.openxmlformats.org/drawingml/2006/table">
            <a:tbl>
              <a:tblPr firstRow="1" bandRow="1">
                <a:tableStyleId>{5C22544A-7EE6-4342-B048-85BDC9FD1C3A}</a:tableStyleId>
              </a:tblPr>
              <a:tblGrid>
                <a:gridCol w="5562600"/>
                <a:gridCol w="914400"/>
                <a:gridCol w="990600"/>
                <a:gridCol w="914400"/>
              </a:tblGrid>
              <a:tr h="794425">
                <a:tc>
                  <a:txBody>
                    <a:bodyPr/>
                    <a:lstStyle/>
                    <a:p>
                      <a:pPr algn="l"/>
                      <a:r>
                        <a:rPr lang="en-US" sz="2000" b="0"/>
                        <a:t>I</a:t>
                      </a:r>
                      <a:r>
                        <a:rPr lang="en-US" sz="2000" b="0" baseline="0"/>
                        <a:t> can</a:t>
                      </a:r>
                      <a:endParaRPr lang="en-US" sz="2000" b="0"/>
                    </a:p>
                  </a:txBody>
                  <a:tcPr anchor="ctr"/>
                </a:tc>
                <a:tc>
                  <a:txBody>
                    <a:bodyPr/>
                    <a:lstStyle/>
                    <a:p>
                      <a:pPr algn="ctr"/>
                      <a:r>
                        <a:rPr lang="en-US" sz="2000" b="0"/>
                        <a:t>Yes</a:t>
                      </a:r>
                    </a:p>
                  </a:txBody>
                  <a:tcPr anchor="ctr"/>
                </a:tc>
                <a:tc>
                  <a:txBody>
                    <a:bodyPr/>
                    <a:lstStyle/>
                    <a:p>
                      <a:pPr algn="ctr"/>
                      <a:r>
                        <a:rPr lang="en-US" sz="2000" b="0"/>
                        <a:t>With some help</a:t>
                      </a:r>
                    </a:p>
                  </a:txBody>
                  <a:tcPr anchor="ctr"/>
                </a:tc>
                <a:tc>
                  <a:txBody>
                    <a:bodyPr/>
                    <a:lstStyle/>
                    <a:p>
                      <a:pPr algn="ctr"/>
                      <a:r>
                        <a:rPr lang="en-US" sz="2000" b="0"/>
                        <a:t>Not yet</a:t>
                      </a:r>
                    </a:p>
                  </a:txBody>
                  <a:tcPr anchor="ctr"/>
                </a:tc>
              </a:tr>
              <a:tr h="460262">
                <a:tc>
                  <a:txBody>
                    <a:bodyPr/>
                    <a:lstStyle/>
                    <a:p>
                      <a:pPr marL="0" marR="0">
                        <a:spcBef>
                          <a:spcPts val="0"/>
                        </a:spcBef>
                        <a:spcAft>
                          <a:spcPts val="0"/>
                        </a:spcAft>
                      </a:pPr>
                      <a:r>
                        <a:rPr lang="en-US" sz="2000" b="1">
                          <a:latin typeface="Cambria"/>
                          <a:ea typeface="Cambria"/>
                          <a:cs typeface="Cambria"/>
                        </a:rPr>
                        <a:t>ask and answer questions</a:t>
                      </a:r>
                      <a:r>
                        <a:rPr lang="en-US" sz="2000">
                          <a:latin typeface="Cambria"/>
                          <a:ea typeface="Cambria"/>
                          <a:cs typeface="Cambria"/>
                        </a:rPr>
                        <a:t> about food and hunger </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talk about likes and dislikes</a:t>
                      </a:r>
                      <a:r>
                        <a:rPr lang="en-US" sz="2000">
                          <a:latin typeface="Cambria"/>
                          <a:ea typeface="Cambria"/>
                          <a:cs typeface="Cambria"/>
                        </a:rPr>
                        <a:t> concerning common and international foods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identify </a:t>
                      </a:r>
                      <a:r>
                        <a:rPr lang="en-US" sz="2000">
                          <a:latin typeface="Cambria"/>
                          <a:ea typeface="Cambria"/>
                          <a:cs typeface="Cambria"/>
                        </a:rPr>
                        <a:t>where certain foods are from and identify key ingredient(s)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ask and answer</a:t>
                      </a:r>
                      <a:r>
                        <a:rPr lang="en-US" sz="2000">
                          <a:latin typeface="Cambria"/>
                          <a:ea typeface="Cambria"/>
                          <a:cs typeface="Cambria"/>
                        </a:rPr>
                        <a:t> if they would like certain dishes and give reasons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explain</a:t>
                      </a:r>
                      <a:r>
                        <a:rPr lang="en-US" sz="2000">
                          <a:latin typeface="Cambria"/>
                          <a:ea typeface="Cambria"/>
                          <a:cs typeface="Cambria"/>
                        </a:rPr>
                        <a:t> where and why hunger exists in the world</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explain</a:t>
                      </a:r>
                      <a:r>
                        <a:rPr lang="en-US" sz="2000">
                          <a:latin typeface="Cambria"/>
                          <a:ea typeface="Cambria"/>
                          <a:cs typeface="Cambria"/>
                        </a:rPr>
                        <a:t> how they make good / poor food choices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kumimoji="0" lang="en-US" sz="1800" b="1" kern="1200">
                          <a:solidFill>
                            <a:schemeClr val="dk1"/>
                          </a:solidFill>
                          <a:latin typeface="+mn-lt"/>
                          <a:ea typeface="+mn-ea"/>
                          <a:cs typeface="+mn-cs"/>
                        </a:rPr>
                        <a:t>explain</a:t>
                      </a:r>
                      <a:r>
                        <a:rPr kumimoji="0" lang="en-US" sz="1800" kern="1200">
                          <a:solidFill>
                            <a:schemeClr val="dk1"/>
                          </a:solidFill>
                          <a:latin typeface="+mn-lt"/>
                          <a:ea typeface="+mn-ea"/>
                          <a:cs typeface="+mn-cs"/>
                        </a:rPr>
                        <a:t> how they make good / poor food choices</a:t>
                      </a:r>
                      <a:r>
                        <a:rPr lang="en-US" sz="2000"/>
                        <a:t> </a:t>
                      </a:r>
                      <a:endParaRPr lang="en-US" sz="2000">
                        <a:latin typeface="Cambria"/>
                        <a:ea typeface="Cambria"/>
                        <a:cs typeface="Cambria"/>
                      </a:endParaRP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bl>
          </a:graphicData>
        </a:graphic>
      </p:graphicFrame>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39</a:t>
            </a:fld>
            <a:endParaRPr lang="en-US"/>
          </a:p>
        </p:txBody>
      </p:sp>
      <p:sp>
        <p:nvSpPr>
          <p:cNvPr id="6" name="Footer Placeholder 5"/>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lterrillflp.wikispaces.com</a:t>
            </a:r>
          </a:p>
        </p:txBody>
      </p:sp>
      <p:sp>
        <p:nvSpPr>
          <p:cNvPr id="3" name="Footer Placeholder 2"/>
          <p:cNvSpPr>
            <a:spLocks noGrp="1"/>
          </p:cNvSpPr>
          <p:nvPr>
            <p:ph type="ftr" sz="quarter" idx="11"/>
          </p:nvPr>
        </p:nvSpPr>
        <p:spPr/>
        <p:txBody>
          <a:bodyPr/>
          <a:lstStyle/>
          <a:p>
            <a:r>
              <a:rPr lang="en-US"/>
              <a:t>Laura Terrill Fair Lawn - Pascack 2015</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4</a:t>
            </a:fld>
            <a:endParaRPr lang="en-US"/>
          </a:p>
        </p:txBody>
      </p:sp>
      <p:pic>
        <p:nvPicPr>
          <p:cNvPr id="6" name="Content Placeholder 5" descr="Screen Shot 2015-01-10 at 5.55.26 PM.png"/>
          <p:cNvPicPr>
            <a:picLocks noGrp="1" noChangeAspect="1"/>
          </p:cNvPicPr>
          <p:nvPr>
            <p:ph sz="quarter" idx="1"/>
          </p:nvPr>
        </p:nvPicPr>
        <p:blipFill>
          <a:blip r:embed="rId2"/>
          <a:srcRect l="-23112" r="-23112"/>
          <a:stretch>
            <a:fillRect/>
          </a:stretch>
        </p:blip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Laura Terrill Fair Lawn - Pascack 2015</a:t>
            </a:r>
            <a:endParaRPr lang="en-US" dirty="0"/>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a:pPr/>
              <a:t>40</a:t>
            </a:fld>
            <a:endParaRPr lang="en-US"/>
          </a:p>
        </p:txBody>
      </p:sp>
      <p:graphicFrame>
        <p:nvGraphicFramePr>
          <p:cNvPr id="4" name="Content Placeholder 3"/>
          <p:cNvGraphicFramePr>
            <a:graphicFrameLocks noGrp="1"/>
          </p:cNvGraphicFramePr>
          <p:nvPr>
            <p:ph idx="4294967295"/>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66981347"/>
              </p:ext>
            </p:extLst>
          </p:nvPr>
        </p:nvGraphicFramePr>
        <p:xfrm>
          <a:off x="294272" y="217514"/>
          <a:ext cx="8633530" cy="6400799"/>
        </p:xfrm>
        <a:graphic>
          <a:graphicData uri="http://schemas.openxmlformats.org/drawingml/2006/table">
            <a:tbl>
              <a:tblPr firstRow="1" bandRow="1">
                <a:tableStyleId>{2A488322-F2BA-4B5B-9748-0D474271808F}</a:tableStyleId>
              </a:tblPr>
              <a:tblGrid>
                <a:gridCol w="2918504"/>
                <a:gridCol w="2918504"/>
                <a:gridCol w="2796522"/>
              </a:tblGrid>
              <a:tr h="370840">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370840">
                <a:tc>
                  <a:txBody>
                    <a:bodyPr/>
                    <a:lstStyle/>
                    <a:p>
                      <a:pPr algn="ctr"/>
                      <a:r>
                        <a:rPr lang="en-US" b="1" dirty="0" smtClean="0"/>
                        <a:t>Language Functions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Related Structures/Patterns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Vocabulary Expansion</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800" b="1">
                          <a:latin typeface="+mn-lt"/>
                          <a:ea typeface="Cambria"/>
                          <a:cs typeface="Cambria"/>
                        </a:rPr>
                        <a:t>ask and answer questions</a:t>
                      </a:r>
                      <a:r>
                        <a:rPr lang="en-US" sz="1800">
                          <a:latin typeface="+mn-lt"/>
                          <a:ea typeface="Cambria"/>
                          <a:cs typeface="Cambria"/>
                        </a:rPr>
                        <a:t> about food and hunger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latin typeface="+mn-lt"/>
                          <a:ea typeface="Cambria"/>
                          <a:cs typeface="Times New Roman"/>
                        </a:rPr>
                        <a:t>to have</a:t>
                      </a:r>
                    </a:p>
                    <a:p>
                      <a:pPr marL="0" marR="0">
                        <a:spcBef>
                          <a:spcPts val="0"/>
                        </a:spcBef>
                        <a:spcAft>
                          <a:spcPts val="0"/>
                        </a:spcAft>
                      </a:pPr>
                      <a:r>
                        <a:rPr lang="en-US" sz="1800">
                          <a:latin typeface="+mn-lt"/>
                          <a:ea typeface="Cambria"/>
                          <a:cs typeface="Times New Roman"/>
                        </a:rPr>
                        <a:t>idioms (avoir faim)</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7">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800" b="1">
                          <a:latin typeface="+mn-lt"/>
                          <a:ea typeface="Cambria"/>
                          <a:cs typeface="Cambria"/>
                        </a:rPr>
                        <a:t>talk about likes and dislikes</a:t>
                      </a:r>
                      <a:r>
                        <a:rPr lang="en-US" sz="1800">
                          <a:latin typeface="+mn-lt"/>
                          <a:ea typeface="Cambria"/>
                          <a:cs typeface="Cambria"/>
                        </a:rPr>
                        <a:t> concerning common and international foods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latin typeface="+mn-lt"/>
                          <a:ea typeface="Cambria"/>
                          <a:cs typeface="Times New Roman"/>
                        </a:rPr>
                        <a:t>definite articles</a:t>
                      </a:r>
                    </a:p>
                    <a:p>
                      <a:pPr marL="0" marR="0">
                        <a:spcBef>
                          <a:spcPts val="0"/>
                        </a:spcBef>
                        <a:spcAft>
                          <a:spcPts val="0"/>
                        </a:spcAft>
                      </a:pPr>
                      <a:r>
                        <a:rPr lang="en-US" sz="1800">
                          <a:latin typeface="+mn-lt"/>
                          <a:ea typeface="Cambria"/>
                          <a:cs typeface="Times New Roman"/>
                        </a:rPr>
                        <a:t>negation</a:t>
                      </a:r>
                    </a:p>
                    <a:p>
                      <a:pPr marL="0" marR="0">
                        <a:spcBef>
                          <a:spcPts val="0"/>
                        </a:spcBef>
                        <a:spcAft>
                          <a:spcPts val="0"/>
                        </a:spcAft>
                      </a:pPr>
                      <a:r>
                        <a:rPr lang="en-US" sz="1800">
                          <a:latin typeface="+mn-lt"/>
                          <a:ea typeface="Cambria"/>
                          <a:cs typeface="Times New Roman"/>
                        </a:rPr>
                        <a:t>-er verbs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pPr marL="0" marR="0">
                        <a:spcBef>
                          <a:spcPts val="0"/>
                        </a:spcBef>
                        <a:spcAft>
                          <a:spcPts val="0"/>
                        </a:spcAft>
                      </a:pPr>
                      <a:r>
                        <a:rPr lang="en-US" sz="1800" b="1">
                          <a:latin typeface="+mn-lt"/>
                          <a:ea typeface="Cambria"/>
                          <a:cs typeface="Cambria"/>
                        </a:rPr>
                        <a:t>identify </a:t>
                      </a:r>
                      <a:r>
                        <a:rPr lang="en-US" sz="1800">
                          <a:latin typeface="+mn-lt"/>
                          <a:ea typeface="Cambria"/>
                          <a:cs typeface="Cambria"/>
                        </a:rPr>
                        <a:t>where certain foods are from and identify key ingredient(s)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latin typeface="+mn-lt"/>
                          <a:ea typeface="Cambria"/>
                          <a:cs typeface="Cambria"/>
                        </a:rPr>
                        <a:t>ask and answer</a:t>
                      </a:r>
                      <a:r>
                        <a:rPr lang="en-US" sz="1800">
                          <a:latin typeface="+mn-lt"/>
                          <a:ea typeface="Cambria"/>
                          <a:cs typeface="Cambria"/>
                        </a:rPr>
                        <a:t> if they would like certain dishes and give reasons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latin typeface="+mn-lt"/>
                          <a:ea typeface="Cambria"/>
                          <a:cs typeface="Cambria"/>
                        </a:rPr>
                        <a:t>explain</a:t>
                      </a:r>
                      <a:r>
                        <a:rPr lang="en-US" sz="1800">
                          <a:latin typeface="+mn-lt"/>
                          <a:ea typeface="Cambria"/>
                          <a:cs typeface="Cambria"/>
                        </a:rPr>
                        <a:t> where and why hunger exists in the world</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640080">
                <a:tc>
                  <a:txBody>
                    <a:bodyPr/>
                    <a:lstStyle/>
                    <a:p>
                      <a:pPr marL="0" marR="0">
                        <a:spcBef>
                          <a:spcPts val="0"/>
                        </a:spcBef>
                        <a:spcAft>
                          <a:spcPts val="0"/>
                        </a:spcAft>
                      </a:pPr>
                      <a:r>
                        <a:rPr lang="en-US" sz="1800" b="1">
                          <a:latin typeface="+mn-lt"/>
                          <a:ea typeface="Cambria"/>
                          <a:cs typeface="Cambria"/>
                        </a:rPr>
                        <a:t>explain</a:t>
                      </a:r>
                      <a:r>
                        <a:rPr lang="en-US" sz="1800">
                          <a:latin typeface="+mn-lt"/>
                          <a:ea typeface="Cambria"/>
                          <a:cs typeface="Cambria"/>
                        </a:rPr>
                        <a:t> how they make good / poor food choices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kumimoji="0" lang="en-US" sz="1800" b="1" kern="1200">
                          <a:solidFill>
                            <a:schemeClr val="dk1"/>
                          </a:solidFill>
                          <a:latin typeface="+mn-lt"/>
                          <a:ea typeface="+mn-ea"/>
                          <a:cs typeface="+mn-cs"/>
                        </a:rPr>
                        <a:t>explain</a:t>
                      </a:r>
                      <a:r>
                        <a:rPr kumimoji="0" lang="en-US" sz="1800" kern="1200">
                          <a:solidFill>
                            <a:schemeClr val="dk1"/>
                          </a:solidFill>
                          <a:latin typeface="+mn-lt"/>
                          <a:ea typeface="+mn-ea"/>
                          <a:cs typeface="+mn-cs"/>
                        </a:rPr>
                        <a:t> how they make good / poor food choices</a:t>
                      </a:r>
                      <a:r>
                        <a:rPr lang="en-US" sz="1800">
                          <a:latin typeface="+mn-lt"/>
                        </a:rPr>
                        <a:t> </a:t>
                      </a:r>
                      <a:endParaRPr lang="en-US" sz="1800">
                        <a:latin typeface="+mn-lt"/>
                        <a:ea typeface="Cambria"/>
                        <a:cs typeface="Cambria"/>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540767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Laura Terrill Fair Lawn - Pascack 2015</a:t>
            </a:r>
            <a:endParaRPr lang="en-US" dirty="0"/>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a:pPr/>
              <a:t>41</a:t>
            </a:fld>
            <a:endParaRPr lang="en-US"/>
          </a:p>
        </p:txBody>
      </p:sp>
      <p:graphicFrame>
        <p:nvGraphicFramePr>
          <p:cNvPr id="4" name="Content Placeholder 3"/>
          <p:cNvGraphicFramePr>
            <a:graphicFrameLocks noGrp="1"/>
          </p:cNvGraphicFramePr>
          <p:nvPr>
            <p:ph idx="4294967295"/>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66981347"/>
              </p:ext>
            </p:extLst>
          </p:nvPr>
        </p:nvGraphicFramePr>
        <p:xfrm>
          <a:off x="294272" y="519420"/>
          <a:ext cx="8633530" cy="5760719"/>
        </p:xfrm>
        <a:graphic>
          <a:graphicData uri="http://schemas.openxmlformats.org/drawingml/2006/table">
            <a:tbl>
              <a:tblPr firstRow="1" bandRow="1">
                <a:tableStyleId>{2A488322-F2BA-4B5B-9748-0D474271808F}</a:tableStyleId>
              </a:tblPr>
              <a:tblGrid>
                <a:gridCol w="2918504"/>
                <a:gridCol w="2918504"/>
                <a:gridCol w="2796522"/>
              </a:tblGrid>
              <a:tr h="370840">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370840">
                <a:tc>
                  <a:txBody>
                    <a:bodyPr/>
                    <a:lstStyle/>
                    <a:p>
                      <a:pPr algn="ctr"/>
                      <a:r>
                        <a:rPr lang="en-US" b="1" dirty="0" smtClean="0"/>
                        <a:t>Language Functions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Related Structures/Patterns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Priority Vocabulary</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800" b="1">
                          <a:latin typeface="+mn-lt"/>
                          <a:ea typeface="Cambria"/>
                          <a:cs typeface="Cambria"/>
                        </a:rPr>
                        <a:t>ask and answer questions</a:t>
                      </a:r>
                      <a:r>
                        <a:rPr lang="en-US" sz="1800">
                          <a:latin typeface="+mn-lt"/>
                          <a:ea typeface="Cambria"/>
                          <a:cs typeface="Cambria"/>
                        </a:rPr>
                        <a:t> about food and hunger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latin typeface="+mn-lt"/>
                          <a:ea typeface="Cambria"/>
                          <a:cs typeface="Times New Roman"/>
                        </a:rPr>
                        <a:t>to have</a:t>
                      </a:r>
                    </a:p>
                    <a:p>
                      <a:pPr marL="0" marR="0">
                        <a:spcBef>
                          <a:spcPts val="0"/>
                        </a:spcBef>
                        <a:spcAft>
                          <a:spcPts val="0"/>
                        </a:spcAft>
                      </a:pPr>
                      <a:r>
                        <a:rPr lang="en-US" sz="1800">
                          <a:latin typeface="+mn-lt"/>
                          <a:ea typeface="Cambria"/>
                          <a:cs typeface="Times New Roman"/>
                        </a:rPr>
                        <a:t>idioms (avoir faim)</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6">
                  <a:txBody>
                    <a:bodyPr/>
                    <a:lstStyle/>
                    <a:p>
                      <a:r>
                        <a:rPr kumimoji="0" lang="en-US" sz="1800" b="1" kern="1200">
                          <a:solidFill>
                            <a:schemeClr val="dk1"/>
                          </a:solidFill>
                          <a:latin typeface="+mn-lt"/>
                          <a:ea typeface="+mn-ea"/>
                          <a:cs typeface="+mn-cs"/>
                        </a:rPr>
                        <a:t>Tier 1</a:t>
                      </a:r>
                    </a:p>
                    <a:p>
                      <a:r>
                        <a:rPr kumimoji="0" lang="en-US" sz="1800" kern="1200">
                          <a:solidFill>
                            <a:schemeClr val="dk1"/>
                          </a:solidFill>
                          <a:latin typeface="+mn-lt"/>
                          <a:ea typeface="+mn-ea"/>
                          <a:cs typeface="+mn-cs"/>
                        </a:rPr>
                        <a:t>hungry / thirsty</a:t>
                      </a:r>
                    </a:p>
                    <a:p>
                      <a:r>
                        <a:rPr kumimoji="0" lang="en-US" sz="1800" kern="1200">
                          <a:solidFill>
                            <a:schemeClr val="dk1"/>
                          </a:solidFill>
                          <a:latin typeface="+mn-lt"/>
                          <a:ea typeface="+mn-ea"/>
                          <a:cs typeface="+mn-cs"/>
                        </a:rPr>
                        <a:t>like/dislike/prefer</a:t>
                      </a:r>
                    </a:p>
                    <a:p>
                      <a:r>
                        <a:rPr kumimoji="0" lang="en-US" sz="1800" kern="1200">
                          <a:solidFill>
                            <a:schemeClr val="dk1"/>
                          </a:solidFill>
                          <a:latin typeface="+mn-lt"/>
                          <a:ea typeface="+mn-ea"/>
                          <a:cs typeface="+mn-cs"/>
                        </a:rPr>
                        <a:t>food dishes/categories of food</a:t>
                      </a:r>
                    </a:p>
                    <a:p>
                      <a:r>
                        <a:rPr kumimoji="0" lang="en-US" sz="1800" kern="1200">
                          <a:solidFill>
                            <a:schemeClr val="dk1"/>
                          </a:solidFill>
                          <a:latin typeface="+mn-lt"/>
                          <a:ea typeface="+mn-ea"/>
                          <a:cs typeface="+mn-cs"/>
                        </a:rPr>
                        <a:t>number/calories/ </a:t>
                      </a:r>
                    </a:p>
                    <a:p>
                      <a:r>
                        <a:rPr kumimoji="0" lang="en-US" sz="1800" kern="1200">
                          <a:solidFill>
                            <a:schemeClr val="dk1"/>
                          </a:solidFill>
                          <a:latin typeface="+mn-lt"/>
                          <a:ea typeface="+mn-ea"/>
                          <a:cs typeface="+mn-cs"/>
                        </a:rPr>
                        <a:t>would you like, I would like, please, thank you </a:t>
                      </a:r>
                    </a:p>
                    <a:p>
                      <a:r>
                        <a:rPr kumimoji="0" lang="en-US" sz="1800" kern="1200">
                          <a:solidFill>
                            <a:schemeClr val="dk1"/>
                          </a:solidFill>
                          <a:latin typeface="+mn-lt"/>
                          <a:ea typeface="+mn-ea"/>
                          <a:cs typeface="+mn-cs"/>
                        </a:rPr>
                        <a:t>I eat well because/to avoid</a:t>
                      </a:r>
                    </a:p>
                    <a:p>
                      <a:r>
                        <a:rPr kumimoji="0" lang="en-US" sz="1800" b="1" kern="1200">
                          <a:solidFill>
                            <a:schemeClr val="dk1"/>
                          </a:solidFill>
                          <a:latin typeface="+mn-lt"/>
                          <a:ea typeface="+mn-ea"/>
                          <a:cs typeface="+mn-cs"/>
                        </a:rPr>
                        <a:t>Tier 2</a:t>
                      </a:r>
                    </a:p>
                    <a:p>
                      <a:r>
                        <a:rPr kumimoji="0" lang="en-US" sz="1800" kern="1200">
                          <a:solidFill>
                            <a:schemeClr val="dk1"/>
                          </a:solidFill>
                          <a:latin typeface="+mn-lt"/>
                          <a:ea typeface="+mn-ea"/>
                          <a:cs typeface="+mn-cs"/>
                        </a:rPr>
                        <a:t>disease</a:t>
                      </a:r>
                    </a:p>
                    <a:p>
                      <a:r>
                        <a:rPr kumimoji="0" lang="en-US" sz="1800" kern="1200">
                          <a:solidFill>
                            <a:schemeClr val="dk1"/>
                          </a:solidFill>
                          <a:latin typeface="+mn-lt"/>
                          <a:ea typeface="+mn-ea"/>
                          <a:cs typeface="+mn-cs"/>
                        </a:rPr>
                        <a:t>hunger – causes</a:t>
                      </a:r>
                    </a:p>
                    <a:p>
                      <a:r>
                        <a:rPr kumimoji="0" lang="en-US" sz="1800" kern="1200">
                          <a:solidFill>
                            <a:schemeClr val="dk1"/>
                          </a:solidFill>
                          <a:latin typeface="+mn-lt"/>
                          <a:ea typeface="+mn-ea"/>
                          <a:cs typeface="+mn-cs"/>
                        </a:rPr>
                        <a:t>Malnourished</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a:solidFill>
                            <a:schemeClr val="dk1"/>
                          </a:solidFill>
                          <a:latin typeface="+mn-lt"/>
                          <a:ea typeface="+mn-ea"/>
                          <a:cs typeface="+mn-cs"/>
                        </a:rPr>
                        <a:t>food elements – fat, protein, etc</a:t>
                      </a:r>
                    </a:p>
                    <a:p>
                      <a:endParaRPr kumimoji="0" lang="en-US" sz="14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800" b="1">
                          <a:latin typeface="+mn-lt"/>
                          <a:ea typeface="Cambria"/>
                          <a:cs typeface="Cambria"/>
                        </a:rPr>
                        <a:t>talk about likes and dislikes</a:t>
                      </a:r>
                      <a:r>
                        <a:rPr lang="en-US" sz="1800">
                          <a:latin typeface="+mn-lt"/>
                          <a:ea typeface="Cambria"/>
                          <a:cs typeface="Cambria"/>
                        </a:rPr>
                        <a:t> concerning common and international foods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latin typeface="+mn-lt"/>
                          <a:ea typeface="Cambria"/>
                          <a:cs typeface="Times New Roman"/>
                        </a:rPr>
                        <a:t>definite articles</a:t>
                      </a:r>
                    </a:p>
                    <a:p>
                      <a:pPr marL="0" marR="0">
                        <a:spcBef>
                          <a:spcPts val="0"/>
                        </a:spcBef>
                        <a:spcAft>
                          <a:spcPts val="0"/>
                        </a:spcAft>
                      </a:pPr>
                      <a:r>
                        <a:rPr lang="en-US" sz="1800">
                          <a:latin typeface="+mn-lt"/>
                          <a:ea typeface="Cambria"/>
                          <a:cs typeface="Times New Roman"/>
                        </a:rPr>
                        <a:t>negation</a:t>
                      </a:r>
                    </a:p>
                    <a:p>
                      <a:pPr marL="0" marR="0">
                        <a:spcBef>
                          <a:spcPts val="0"/>
                        </a:spcBef>
                        <a:spcAft>
                          <a:spcPts val="0"/>
                        </a:spcAft>
                      </a:pPr>
                      <a:r>
                        <a:rPr lang="en-US" sz="1800">
                          <a:latin typeface="+mn-lt"/>
                          <a:ea typeface="Cambria"/>
                          <a:cs typeface="Times New Roman"/>
                        </a:rPr>
                        <a:t>-er verbs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pPr marL="0" marR="0">
                        <a:spcBef>
                          <a:spcPts val="0"/>
                        </a:spcBef>
                        <a:spcAft>
                          <a:spcPts val="0"/>
                        </a:spcAft>
                      </a:pPr>
                      <a:r>
                        <a:rPr lang="en-US" sz="1800" b="1">
                          <a:latin typeface="+mn-lt"/>
                          <a:ea typeface="Cambria"/>
                          <a:cs typeface="Cambria"/>
                        </a:rPr>
                        <a:t>identify </a:t>
                      </a:r>
                      <a:r>
                        <a:rPr lang="en-US" sz="1800">
                          <a:latin typeface="+mn-lt"/>
                          <a:ea typeface="Cambria"/>
                          <a:cs typeface="Cambria"/>
                        </a:rPr>
                        <a:t>where certain foods are from and identify key ingredient(s)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latin typeface="+mn-lt"/>
                          <a:ea typeface="Cambria"/>
                          <a:cs typeface="Cambria"/>
                        </a:rPr>
                        <a:t>ask and answer</a:t>
                      </a:r>
                      <a:r>
                        <a:rPr lang="en-US" sz="1800">
                          <a:latin typeface="+mn-lt"/>
                          <a:ea typeface="Cambria"/>
                          <a:cs typeface="Cambria"/>
                        </a:rPr>
                        <a:t> if they would like certain dishes and give reasons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latin typeface="+mn-lt"/>
                          <a:ea typeface="Cambria"/>
                          <a:cs typeface="Cambria"/>
                        </a:rPr>
                        <a:t>explain</a:t>
                      </a:r>
                      <a:r>
                        <a:rPr lang="en-US" sz="1800">
                          <a:latin typeface="+mn-lt"/>
                          <a:ea typeface="Cambria"/>
                          <a:cs typeface="Cambria"/>
                        </a:rPr>
                        <a:t> where and why hunger exists in the world</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640080">
                <a:tc>
                  <a:txBody>
                    <a:bodyPr/>
                    <a:lstStyle/>
                    <a:p>
                      <a:pPr marL="0" marR="0">
                        <a:spcBef>
                          <a:spcPts val="0"/>
                        </a:spcBef>
                        <a:spcAft>
                          <a:spcPts val="0"/>
                        </a:spcAft>
                      </a:pPr>
                      <a:r>
                        <a:rPr lang="en-US" sz="1800" b="1">
                          <a:latin typeface="+mn-lt"/>
                          <a:ea typeface="Cambria"/>
                          <a:cs typeface="Cambria"/>
                        </a:rPr>
                        <a:t>explain</a:t>
                      </a:r>
                      <a:r>
                        <a:rPr lang="en-US" sz="1800">
                          <a:latin typeface="+mn-lt"/>
                          <a:ea typeface="Cambria"/>
                          <a:cs typeface="Cambria"/>
                        </a:rPr>
                        <a:t> how they make good / poor food choices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540767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Food and Hunger- Vocabulary</a:t>
            </a:r>
          </a:p>
        </p:txBody>
      </p:sp>
      <p:sp>
        <p:nvSpPr>
          <p:cNvPr id="3" name="Footer Placeholder 2"/>
          <p:cNvSpPr>
            <a:spLocks noGrp="1"/>
          </p:cNvSpPr>
          <p:nvPr>
            <p:ph type="ftr" sz="quarter" idx="11"/>
          </p:nvPr>
        </p:nvSpPr>
        <p:spPr/>
        <p:txBody>
          <a:bodyPr/>
          <a:lstStyle/>
          <a:p>
            <a:r>
              <a:rPr lang="en-US"/>
              <a:t>Laura Terrill Fair Lawn - Pascack 2015</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42</a:t>
            </a:fld>
            <a:endParaRPr lang="en-US"/>
          </a:p>
        </p:txBody>
      </p:sp>
      <p:graphicFrame>
        <p:nvGraphicFramePr>
          <p:cNvPr id="6" name="Table 5"/>
          <p:cNvGraphicFramePr>
            <a:graphicFrameLocks noGrp="1"/>
          </p:cNvGraphicFramePr>
          <p:nvPr/>
        </p:nvGraphicFramePr>
        <p:xfrm>
          <a:off x="609600" y="1408268"/>
          <a:ext cx="8153400" cy="4937759"/>
        </p:xfrm>
        <a:graphic>
          <a:graphicData uri="http://schemas.openxmlformats.org/drawingml/2006/table">
            <a:tbl>
              <a:tblPr firstRow="1" bandRow="1">
                <a:tableStyleId>{BC89EF96-8CEA-46FF-86C4-4CE0E7609802}</a:tableStyleId>
              </a:tblPr>
              <a:tblGrid>
                <a:gridCol w="4076700"/>
                <a:gridCol w="4076700"/>
              </a:tblGrid>
              <a:tr h="359958">
                <a:tc gridSpan="2">
                  <a:txBody>
                    <a:bodyPr/>
                    <a:lstStyle/>
                    <a:p>
                      <a:pPr algn="ctr"/>
                      <a:r>
                        <a:rPr kumimoji="0" lang="en-US" sz="1800" b="0" kern="1200">
                          <a:solidFill>
                            <a:schemeClr val="tx1"/>
                          </a:solidFill>
                          <a:latin typeface="+mn-lt"/>
                          <a:ea typeface="+mn-ea"/>
                          <a:cs typeface="+mn-cs"/>
                        </a:rPr>
                        <a:t>All languages should address all of the functions that are listed here. The actual vocuabulary may be adjusted by language to reflect the types of resources being used as well as the cultural aspects of language.</a:t>
                      </a:r>
                      <a:r>
                        <a:rPr lang="en-US" b="0"/>
                        <a:t> </a:t>
                      </a:r>
                    </a:p>
                  </a:txBody>
                  <a:tcPr/>
                </a:tc>
                <a:tc hMerge="1">
                  <a:txBody>
                    <a:bodyPr/>
                    <a:lstStyle/>
                    <a:p>
                      <a:endParaRPr lang="en-US"/>
                    </a:p>
                  </a:txBody>
                  <a:tcPr/>
                </a:tc>
              </a:tr>
              <a:tr h="35995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latin typeface="+mn-lt"/>
                          <a:ea typeface="Cambria"/>
                          <a:cs typeface="Cambria"/>
                        </a:rPr>
                        <a:t>ask and answer questions</a:t>
                      </a:r>
                      <a:r>
                        <a:rPr lang="en-US" sz="1800">
                          <a:latin typeface="+mn-lt"/>
                          <a:ea typeface="Cambria"/>
                          <a:cs typeface="Cambria"/>
                        </a:rPr>
                        <a:t> about food and hunger </a:t>
                      </a:r>
                    </a:p>
                  </a:txBody>
                  <a:tcPr/>
                </a:tc>
                <a:tc hMerge="1">
                  <a:txBody>
                    <a:bodyPr/>
                    <a:lstStyle/>
                    <a:p>
                      <a:endParaRPr lang="en-US"/>
                    </a:p>
                  </a:txBody>
                  <a:tcPr/>
                </a:tc>
              </a:tr>
              <a:tr h="359958">
                <a:tc>
                  <a:txBody>
                    <a:bodyPr/>
                    <a:lstStyle/>
                    <a:p>
                      <a:endParaRPr lang="en-US"/>
                    </a:p>
                  </a:txBody>
                  <a:tcPr/>
                </a:tc>
                <a:tc>
                  <a:txBody>
                    <a:bodyPr/>
                    <a:lstStyle/>
                    <a:p>
                      <a:pPr algn="r"/>
                      <a:r>
                        <a:rPr lang="en-US"/>
                        <a:t>Are you hungry?</a:t>
                      </a:r>
                    </a:p>
                  </a:txBody>
                  <a:tcPr/>
                </a:tc>
              </a:tr>
              <a:tr h="359958">
                <a:tc>
                  <a:txBody>
                    <a:bodyPr/>
                    <a:lstStyle/>
                    <a:p>
                      <a:endParaRPr lang="en-US"/>
                    </a:p>
                  </a:txBody>
                  <a:tcPr/>
                </a:tc>
                <a:tc>
                  <a:txBody>
                    <a:bodyPr/>
                    <a:lstStyle/>
                    <a:p>
                      <a:pPr algn="r"/>
                      <a:r>
                        <a:rPr lang="en-US"/>
                        <a:t>I’m hungry.</a:t>
                      </a:r>
                      <a:r>
                        <a:rPr lang="en-US" baseline="0"/>
                        <a:t> </a:t>
                      </a:r>
                      <a:endParaRPr lang="en-US"/>
                    </a:p>
                  </a:txBody>
                  <a:tcPr/>
                </a:tc>
              </a:tr>
              <a:tr h="359958">
                <a:tc>
                  <a:txBody>
                    <a:bodyPr/>
                    <a:lstStyle/>
                    <a:p>
                      <a:endParaRPr lang="en-US"/>
                    </a:p>
                  </a:txBody>
                  <a:tcPr/>
                </a:tc>
                <a:tc>
                  <a:txBody>
                    <a:bodyPr/>
                    <a:lstStyle/>
                    <a:p>
                      <a:pPr algn="r"/>
                      <a:r>
                        <a:rPr lang="en-US"/>
                        <a:t>I’m starved</a:t>
                      </a:r>
                    </a:p>
                  </a:txBody>
                  <a:tcPr/>
                </a:tc>
              </a:tr>
              <a:tr h="359958">
                <a:tc>
                  <a:txBody>
                    <a:bodyPr/>
                    <a:lstStyle/>
                    <a:p>
                      <a:endParaRPr lang="en-US"/>
                    </a:p>
                  </a:txBody>
                  <a:tcPr/>
                </a:tc>
                <a:tc>
                  <a:txBody>
                    <a:bodyPr/>
                    <a:lstStyle/>
                    <a:p>
                      <a:pPr algn="r"/>
                      <a:r>
                        <a:rPr lang="en-US"/>
                        <a:t>Not reallly.</a:t>
                      </a:r>
                    </a:p>
                  </a:txBody>
                  <a:tcPr/>
                </a:tc>
              </a:tr>
              <a:tr h="359958">
                <a:tc>
                  <a:txBody>
                    <a:bodyPr/>
                    <a:lstStyle/>
                    <a:p>
                      <a:endParaRPr lang="en-US"/>
                    </a:p>
                  </a:txBody>
                  <a:tcPr/>
                </a:tc>
                <a:tc>
                  <a:txBody>
                    <a:bodyPr/>
                    <a:lstStyle/>
                    <a:p>
                      <a:pPr algn="r"/>
                      <a:r>
                        <a:rPr lang="en-US"/>
                        <a:t>I’m not</a:t>
                      </a:r>
                      <a:r>
                        <a:rPr lang="en-US" baseline="0"/>
                        <a:t> hungry. </a:t>
                      </a:r>
                      <a:endParaRPr lang="en-US"/>
                    </a:p>
                  </a:txBody>
                  <a:tcPr/>
                </a:tc>
              </a:tr>
              <a:tr h="35995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latin typeface="+mn-lt"/>
                          <a:ea typeface="Cambria"/>
                          <a:cs typeface="Cambria"/>
                        </a:rPr>
                        <a:t>explain</a:t>
                      </a:r>
                      <a:r>
                        <a:rPr lang="en-US" sz="1800">
                          <a:latin typeface="+mn-lt"/>
                          <a:ea typeface="Cambria"/>
                          <a:cs typeface="Cambria"/>
                        </a:rPr>
                        <a:t> where and why hunger exists in the world</a:t>
                      </a:r>
                    </a:p>
                  </a:txBody>
                  <a:tcPr/>
                </a:tc>
                <a:tc hMerge="1">
                  <a:txBody>
                    <a:bodyPr/>
                    <a:lstStyle/>
                    <a:p>
                      <a:pPr algn="r"/>
                      <a:endParaRPr lang="en-US"/>
                    </a:p>
                  </a:txBody>
                  <a:tcPr/>
                </a:tc>
              </a:tr>
              <a:tr h="359958">
                <a:tc>
                  <a:txBody>
                    <a:bodyPr/>
                    <a:lstStyle/>
                    <a:p>
                      <a:endParaRPr lang="en-US"/>
                    </a:p>
                  </a:txBody>
                  <a:tcPr/>
                </a:tc>
                <a:tc>
                  <a:txBody>
                    <a:bodyPr/>
                    <a:lstStyle/>
                    <a:p>
                      <a:pPr algn="r"/>
                      <a:r>
                        <a:rPr lang="en-US"/>
                        <a:t>Why is hunger</a:t>
                      </a:r>
                      <a:r>
                        <a:rPr lang="en-US" baseline="0"/>
                        <a:t> a problem?</a:t>
                      </a:r>
                      <a:endParaRPr lang="en-US"/>
                    </a:p>
                  </a:txBody>
                  <a:tcPr/>
                </a:tc>
              </a:tr>
              <a:tr h="359958">
                <a:tc>
                  <a:txBody>
                    <a:bodyPr/>
                    <a:lstStyle/>
                    <a:p>
                      <a:endParaRPr lang="en-US"/>
                    </a:p>
                  </a:txBody>
                  <a:tcPr/>
                </a:tc>
                <a:tc>
                  <a:txBody>
                    <a:bodyPr/>
                    <a:lstStyle/>
                    <a:p>
                      <a:pPr algn="r"/>
                      <a:r>
                        <a:rPr lang="en-US"/>
                        <a:t>Hunger is a problem because of….</a:t>
                      </a:r>
                    </a:p>
                  </a:txBody>
                  <a:tcPr/>
                </a:tc>
              </a:tr>
              <a:tr h="359958">
                <a:tc>
                  <a:txBody>
                    <a:bodyPr/>
                    <a:lstStyle/>
                    <a:p>
                      <a:endParaRPr lang="en-US"/>
                    </a:p>
                  </a:txBody>
                  <a:tcPr/>
                </a:tc>
                <a:tc>
                  <a:txBody>
                    <a:bodyPr/>
                    <a:lstStyle/>
                    <a:p>
                      <a:pPr algn="r"/>
                      <a:r>
                        <a:rPr lang="en-US"/>
                        <a:t>war</a:t>
                      </a:r>
                    </a:p>
                  </a:txBody>
                  <a:tcPr/>
                </a:tc>
              </a:tr>
              <a:tr h="359958">
                <a:tc>
                  <a:txBody>
                    <a:bodyPr/>
                    <a:lstStyle/>
                    <a:p>
                      <a:endParaRPr lang="en-US"/>
                    </a:p>
                  </a:txBody>
                  <a:tcPr/>
                </a:tc>
                <a:tc>
                  <a:txBody>
                    <a:bodyPr/>
                    <a:lstStyle/>
                    <a:p>
                      <a:pPr algn="r"/>
                      <a:r>
                        <a:rPr lang="en-US"/>
                        <a:t>poverty</a:t>
                      </a:r>
                    </a:p>
                  </a:txBody>
                  <a:tcPr/>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many units a year?</a:t>
            </a:r>
          </a:p>
        </p:txBody>
      </p:sp>
      <p:sp>
        <p:nvSpPr>
          <p:cNvPr id="6" name="Footer Placeholder 5"/>
          <p:cNvSpPr>
            <a:spLocks noGrp="1"/>
          </p:cNvSpPr>
          <p:nvPr>
            <p:ph type="ftr" sz="quarter" idx="11"/>
          </p:nvPr>
        </p:nvSpPr>
        <p:spPr/>
        <p:txBody>
          <a:bodyPr/>
          <a:lstStyle/>
          <a:p>
            <a:r>
              <a:rPr lang="en-US" smtClean="0"/>
              <a:t>Laura Terrill Fair Lawn - Pascack 2015</a:t>
            </a:r>
            <a:endParaRPr lang="en-US" dirty="0"/>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a:pPr/>
              <a:t>43</a:t>
            </a:fld>
            <a:endParaRPr lang="en-US"/>
          </a:p>
        </p:txBody>
      </p:sp>
      <p:sp>
        <p:nvSpPr>
          <p:cNvPr id="3" name="TextBox 2"/>
          <p:cNvSpPr txBox="1"/>
          <p:nvPr/>
        </p:nvSpPr>
        <p:spPr>
          <a:xfrm>
            <a:off x="533400" y="1622053"/>
            <a:ext cx="8229600" cy="4832093"/>
          </a:xfrm>
          <a:prstGeom prst="rect">
            <a:avLst/>
          </a:prstGeom>
          <a:noFill/>
        </p:spPr>
        <p:txBody>
          <a:bodyPr wrap="square" rtlCol="0">
            <a:spAutoFit/>
          </a:bodyPr>
          <a:lstStyle/>
          <a:p>
            <a:r>
              <a:rPr lang="en-US" sz="2800" dirty="0"/>
              <a:t>Consider:</a:t>
            </a:r>
          </a:p>
          <a:p>
            <a:endParaRPr lang="en-US" sz="2800" dirty="0"/>
          </a:p>
          <a:p>
            <a:pPr marL="457200" indent="-274320">
              <a:buFont typeface="Arial"/>
              <a:buChar char="•"/>
            </a:pPr>
            <a:r>
              <a:rPr lang="en-US" sz="2800" dirty="0"/>
              <a:t>the need for lots of comprehensible input </a:t>
            </a:r>
            <a:r>
              <a:rPr lang="en-US" sz="2800" dirty="0" smtClean="0"/>
              <a:t>from multiple authentic sources</a:t>
            </a:r>
            <a:endParaRPr lang="en-US" sz="2800" dirty="0"/>
          </a:p>
          <a:p>
            <a:pPr marL="457200" indent="-274320">
              <a:buFont typeface="Arial"/>
              <a:buChar char="•"/>
            </a:pPr>
            <a:r>
              <a:rPr lang="en-US" sz="2800" dirty="0"/>
              <a:t>the need </a:t>
            </a:r>
            <a:r>
              <a:rPr lang="en-US" sz="2800" dirty="0" smtClean="0"/>
              <a:t>for time to internalize new vocabulary and structures</a:t>
            </a:r>
            <a:endParaRPr lang="en-US" sz="2800" dirty="0"/>
          </a:p>
          <a:p>
            <a:pPr marL="457200" indent="-274320">
              <a:buFont typeface="Arial"/>
              <a:buChar char="•"/>
            </a:pPr>
            <a:r>
              <a:rPr lang="en-US" sz="2800" dirty="0"/>
              <a:t>the need to develop all 3 modes of communication</a:t>
            </a:r>
          </a:p>
          <a:p>
            <a:pPr marL="457200" indent="-274320">
              <a:buFont typeface="Arial"/>
              <a:buChar char="•"/>
            </a:pPr>
            <a:r>
              <a:rPr lang="en-US" sz="2800" dirty="0"/>
              <a:t>the fact that each </a:t>
            </a:r>
            <a:r>
              <a:rPr lang="en-US" sz="2800" dirty="0" smtClean="0"/>
              <a:t>unit’s performance </a:t>
            </a:r>
            <a:r>
              <a:rPr lang="en-US" sz="2800" dirty="0"/>
              <a:t>assessment </a:t>
            </a:r>
            <a:r>
              <a:rPr lang="en-US" sz="2800" dirty="0" smtClean="0"/>
              <a:t>includes all three modes of communication</a:t>
            </a:r>
            <a:endParaRPr lang="en-US" sz="2800" dirty="0"/>
          </a:p>
          <a:p>
            <a:pPr marL="457200" indent="-274320">
              <a:buFont typeface="Arial"/>
              <a:buChar char="•"/>
            </a:pPr>
            <a:r>
              <a:rPr lang="en-US" sz="2800" dirty="0"/>
              <a:t>your school calendar</a:t>
            </a:r>
          </a:p>
        </p:txBody>
      </p:sp>
      <p:sp>
        <p:nvSpPr>
          <p:cNvPr id="11" name="TextBox 10"/>
          <p:cNvSpPr txBox="1"/>
          <p:nvPr/>
        </p:nvSpPr>
        <p:spPr>
          <a:xfrm>
            <a:off x="8125529" y="793862"/>
            <a:ext cx="975988"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a:r>
              <a:rPr lang="en-US" sz="2400">
                <a:solidFill>
                  <a:srgbClr val="000000"/>
                </a:solidFill>
              </a:rPr>
              <a:t>p. 44</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1435095" y="2070100"/>
            <a:ext cx="6071551" cy="4160520"/>
          </a:xfrm>
          <a:prstGeom prst="rect">
            <a:avLst/>
          </a:prstGeom>
          <a:noFill/>
          <a:ln w="9525">
            <a:noFill/>
            <a:miter lim="800000"/>
            <a:headEnd/>
            <a:tailEnd/>
          </a:ln>
        </p:spPr>
      </p:pic>
      <p:sp>
        <p:nvSpPr>
          <p:cNvPr id="4" name="Title 3"/>
          <p:cNvSpPr>
            <a:spLocks noGrp="1"/>
          </p:cNvSpPr>
          <p:nvPr>
            <p:ph type="title"/>
          </p:nvPr>
        </p:nvSpPr>
        <p:spPr/>
        <p:txBody>
          <a:bodyPr>
            <a:normAutofit/>
          </a:bodyPr>
          <a:lstStyle/>
          <a:p>
            <a:r>
              <a:rPr lang="en-US" sz="3200"/>
              <a:t>Use of target language &amp; comprehensible input</a:t>
            </a:r>
          </a:p>
        </p:txBody>
      </p:sp>
      <p:sp>
        <p:nvSpPr>
          <p:cNvPr id="5"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1379" name="Picture 2" descr="bouillabaisse.jpg"/>
          <p:cNvPicPr>
            <a:picLocks noChangeAspect="1"/>
          </p:cNvPicPr>
          <p:nvPr/>
        </p:nvPicPr>
        <p:blipFill>
          <a:blip r:embed="rId2"/>
          <a:srcRect/>
          <a:stretch>
            <a:fillRect/>
          </a:stretch>
        </p:blipFill>
        <p:spPr bwMode="auto">
          <a:xfrm>
            <a:off x="457200" y="3429000"/>
            <a:ext cx="1947863" cy="1235075"/>
          </a:xfrm>
          <a:prstGeom prst="rect">
            <a:avLst/>
          </a:prstGeom>
          <a:noFill/>
          <a:ln w="9525">
            <a:noFill/>
            <a:miter lim="800000"/>
            <a:headEnd/>
            <a:tailEnd/>
          </a:ln>
        </p:spPr>
      </p:pic>
      <p:pic>
        <p:nvPicPr>
          <p:cNvPr id="101380" name="Picture 8" descr="images.jpeg"/>
          <p:cNvPicPr>
            <a:picLocks noChangeAspect="1"/>
          </p:cNvPicPr>
          <p:nvPr/>
        </p:nvPicPr>
        <p:blipFill>
          <a:blip r:embed="rId3"/>
          <a:srcRect/>
          <a:stretch>
            <a:fillRect/>
          </a:stretch>
        </p:blipFill>
        <p:spPr bwMode="auto">
          <a:xfrm>
            <a:off x="304800" y="4724400"/>
            <a:ext cx="2489200" cy="1746250"/>
          </a:xfrm>
          <a:prstGeom prst="rect">
            <a:avLst/>
          </a:prstGeom>
          <a:noFill/>
          <a:ln w="9525">
            <a:noFill/>
            <a:miter lim="800000"/>
            <a:headEnd/>
            <a:tailEnd/>
          </a:ln>
        </p:spPr>
      </p:pic>
      <p:pic>
        <p:nvPicPr>
          <p:cNvPr id="101381" name="Picture 9" descr="pyramide-alimentaire-francaise.jpg"/>
          <p:cNvPicPr>
            <a:picLocks noChangeAspect="1"/>
          </p:cNvPicPr>
          <p:nvPr/>
        </p:nvPicPr>
        <p:blipFill>
          <a:blip r:embed="rId4"/>
          <a:srcRect/>
          <a:stretch>
            <a:fillRect/>
          </a:stretch>
        </p:blipFill>
        <p:spPr bwMode="auto">
          <a:xfrm>
            <a:off x="5170488" y="1069300"/>
            <a:ext cx="3973512" cy="2889250"/>
          </a:xfrm>
          <a:prstGeom prst="rect">
            <a:avLst/>
          </a:prstGeom>
          <a:noFill/>
          <a:ln w="9525">
            <a:noFill/>
            <a:miter lim="800000"/>
            <a:headEnd/>
            <a:tailEnd/>
          </a:ln>
        </p:spPr>
      </p:pic>
      <p:pic>
        <p:nvPicPr>
          <p:cNvPr id="101382" name="Picture 10" descr="food.jpg"/>
          <p:cNvPicPr>
            <a:picLocks noChangeAspect="1"/>
          </p:cNvPicPr>
          <p:nvPr/>
        </p:nvPicPr>
        <p:blipFill>
          <a:blip r:embed="rId5"/>
          <a:srcRect/>
          <a:stretch>
            <a:fillRect/>
          </a:stretch>
        </p:blipFill>
        <p:spPr bwMode="auto">
          <a:xfrm>
            <a:off x="2743200" y="3810000"/>
            <a:ext cx="3992563" cy="2825750"/>
          </a:xfrm>
          <a:prstGeom prst="rect">
            <a:avLst/>
          </a:prstGeom>
          <a:noFill/>
          <a:ln w="9525">
            <a:noFill/>
            <a:miter lim="800000"/>
            <a:headEnd/>
            <a:tailEnd/>
          </a:ln>
        </p:spPr>
      </p:pic>
      <p:pic>
        <p:nvPicPr>
          <p:cNvPr id="101383" name="Picture 11" descr="visagelégumes.jpg"/>
          <p:cNvPicPr>
            <a:picLocks noChangeAspect="1"/>
          </p:cNvPicPr>
          <p:nvPr/>
        </p:nvPicPr>
        <p:blipFill>
          <a:blip r:embed="rId6"/>
          <a:srcRect/>
          <a:stretch>
            <a:fillRect/>
          </a:stretch>
        </p:blipFill>
        <p:spPr bwMode="auto">
          <a:xfrm>
            <a:off x="7086600" y="4343400"/>
            <a:ext cx="1828800" cy="1828800"/>
          </a:xfrm>
          <a:prstGeom prst="rect">
            <a:avLst/>
          </a:prstGeom>
          <a:noFill/>
          <a:ln w="9525">
            <a:noFill/>
            <a:miter lim="800000"/>
            <a:headEnd/>
            <a:tailEnd/>
          </a:ln>
        </p:spPr>
      </p:pic>
      <p:pic>
        <p:nvPicPr>
          <p:cNvPr id="101384" name="Picture 12" descr="305x208-dc4bfcdeb27d59ec3670d1829dcf89fe.jpg"/>
          <p:cNvPicPr>
            <a:picLocks noChangeAspect="1"/>
          </p:cNvPicPr>
          <p:nvPr/>
        </p:nvPicPr>
        <p:blipFill>
          <a:blip r:embed="rId7"/>
          <a:srcRect/>
          <a:stretch>
            <a:fillRect/>
          </a:stretch>
        </p:blipFill>
        <p:spPr bwMode="auto">
          <a:xfrm>
            <a:off x="66675" y="1295400"/>
            <a:ext cx="2905125" cy="1981200"/>
          </a:xfrm>
          <a:prstGeom prst="rect">
            <a:avLst/>
          </a:prstGeom>
          <a:noFill/>
          <a:ln w="9525">
            <a:noFill/>
            <a:miter lim="800000"/>
            <a:headEnd/>
            <a:tailEnd/>
          </a:ln>
        </p:spPr>
      </p:pic>
      <p:pic>
        <p:nvPicPr>
          <p:cNvPr id="101385" name="Picture 15" descr="poutine2.jpg"/>
          <p:cNvPicPr>
            <a:picLocks noChangeAspect="1"/>
          </p:cNvPicPr>
          <p:nvPr/>
        </p:nvPicPr>
        <p:blipFill>
          <a:blip r:embed="rId8"/>
          <a:srcRect/>
          <a:stretch>
            <a:fillRect/>
          </a:stretch>
        </p:blipFill>
        <p:spPr bwMode="auto">
          <a:xfrm>
            <a:off x="2819400" y="1579563"/>
            <a:ext cx="2286000" cy="1773237"/>
          </a:xfrm>
          <a:prstGeom prst="rect">
            <a:avLst/>
          </a:prstGeom>
          <a:noFill/>
          <a:ln w="9525">
            <a:noFill/>
            <a:miter lim="800000"/>
            <a:headEnd/>
            <a:tailEnd/>
          </a:ln>
        </p:spPr>
      </p:pic>
      <p:sp>
        <p:nvSpPr>
          <p:cNvPr id="101386" name="Slide Number Placeholder 16"/>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4965D1D5-99F0-A440-8318-1F2056D01E67}" type="slidenum">
              <a:rPr lang="en-US">
                <a:latin typeface="Arial" pitchFamily="-101" charset="0"/>
                <a:ea typeface="ＭＳ Ｐゴシック" pitchFamily="-101" charset="-128"/>
                <a:cs typeface="ＭＳ Ｐゴシック" pitchFamily="-101" charset="-128"/>
              </a:rPr>
              <a:pPr/>
              <a:t>45</a:t>
            </a:fld>
            <a:endParaRPr lang="en-US">
              <a:latin typeface="Arial" pitchFamily="-101" charset="0"/>
              <a:ea typeface="ＭＳ Ｐゴシック" pitchFamily="-101" charset="-128"/>
              <a:cs typeface="ＭＳ Ｐゴシック" pitchFamily="-101" charset="-128"/>
            </a:endParaRPr>
          </a:p>
        </p:txBody>
      </p:sp>
      <p:sp>
        <p:nvSpPr>
          <p:cNvPr id="11" name="Footer Placeholder 10"/>
          <p:cNvSpPr>
            <a:spLocks noGrp="1"/>
          </p:cNvSpPr>
          <p:nvPr>
            <p:ph type="ftr" sz="quarter" idx="11"/>
          </p:nvPr>
        </p:nvSpPr>
        <p:spPr/>
        <p:txBody>
          <a:bodyPr/>
          <a:lstStyle/>
          <a:p>
            <a:r>
              <a:rPr lang="en-US"/>
              <a:t>Laura Terrill Fair Lawn - Pascack 2015</a:t>
            </a:r>
          </a:p>
        </p:txBody>
      </p:sp>
      <p:sp>
        <p:nvSpPr>
          <p:cNvPr id="12" name="Title 11"/>
          <p:cNvSpPr>
            <a:spLocks noGrp="1"/>
          </p:cNvSpPr>
          <p:nvPr>
            <p:ph type="title"/>
          </p:nvPr>
        </p:nvSpPr>
        <p:spPr>
          <a:xfrm>
            <a:off x="423744" y="73700"/>
            <a:ext cx="8534400" cy="990600"/>
          </a:xfrm>
        </p:spPr>
        <p:txBody>
          <a:bodyPr>
            <a:noAutofit/>
          </a:bodyPr>
          <a:lstStyle/>
          <a:p>
            <a:r>
              <a:rPr lang="en-US" sz="3600"/>
              <a:t>Global Challenges: Food and Hunger</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2517" y="284310"/>
            <a:ext cx="8229600" cy="914400"/>
          </a:xfrm>
        </p:spPr>
        <p:txBody>
          <a:bodyPr/>
          <a:lstStyle/>
          <a:p>
            <a:r>
              <a:rPr lang="en-US" smtClean="0">
                <a:ea typeface="ＭＳ Ｐゴシック" pitchFamily="-112" charset="-128"/>
                <a:cs typeface="ＭＳ Ｐゴシック" pitchFamily="-112" charset="-128"/>
              </a:rPr>
              <a:t>Importance of Authentic Texts</a:t>
            </a:r>
          </a:p>
        </p:txBody>
      </p:sp>
      <p:sp>
        <p:nvSpPr>
          <p:cNvPr id="110595" name="Content Placeholder 2"/>
          <p:cNvSpPr>
            <a:spLocks noGrp="1"/>
          </p:cNvSpPr>
          <p:nvPr>
            <p:ph idx="1"/>
          </p:nvPr>
        </p:nvSpPr>
        <p:spPr>
          <a:xfrm>
            <a:off x="152400" y="1990298"/>
            <a:ext cx="3881438" cy="2062162"/>
          </a:xfrm>
        </p:spPr>
        <p:txBody>
          <a:bodyPr>
            <a:normAutofit/>
          </a:bodyPr>
          <a:lstStyle/>
          <a:p>
            <a:pPr marL="0" indent="0" algn="ctr">
              <a:lnSpc>
                <a:spcPct val="90000"/>
              </a:lnSpc>
              <a:spcBef>
                <a:spcPct val="0"/>
              </a:spcBef>
              <a:buFont typeface="Georgia" pitchFamily="-112" charset="0"/>
              <a:buNone/>
            </a:pPr>
            <a:r>
              <a:rPr lang="en-US" sz="2800">
                <a:ea typeface="Cambria" pitchFamily="-112" charset="0"/>
                <a:cs typeface="Cambria" pitchFamily="-112" charset="0"/>
              </a:rPr>
              <a:t>Authentic Text – text written by speakers of the target language for speakers of the language</a:t>
            </a:r>
            <a:endParaRPr lang="en-US" sz="2800">
              <a:ea typeface="ＭＳ Ｐゴシック" pitchFamily="-112" charset="-128"/>
              <a:cs typeface="ＭＳ Ｐゴシック" pitchFamily="-112" charset="-128"/>
            </a:endParaRPr>
          </a:p>
          <a:p>
            <a:pPr marL="0" indent="0" algn="ctr">
              <a:lnSpc>
                <a:spcPct val="90000"/>
              </a:lnSpc>
              <a:buFont typeface="Georgia" pitchFamily="-112" charset="0"/>
              <a:buNone/>
            </a:pPr>
            <a:endParaRPr lang="en-US" sz="2800">
              <a:ea typeface="ＭＳ Ｐゴシック" pitchFamily="-112" charset="-128"/>
              <a:cs typeface="ＭＳ Ｐゴシック" pitchFamily="-112" charset="-128"/>
            </a:endParaRPr>
          </a:p>
        </p:txBody>
      </p:sp>
      <p:sp>
        <p:nvSpPr>
          <p:cNvPr id="110596" name="Footer Placeholder 6"/>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 Fair Lawn - Pascack 2015</a:t>
            </a:r>
          </a:p>
        </p:txBody>
      </p:sp>
      <p:pic>
        <p:nvPicPr>
          <p:cNvPr id="110599" name="Picture 4" descr="Screen Shot 2013-10-04 at 7.18.02 PM.png"/>
          <p:cNvPicPr>
            <a:picLocks noChangeAspect="1"/>
          </p:cNvPicPr>
          <p:nvPr/>
        </p:nvPicPr>
        <p:blipFill>
          <a:blip r:embed="rId2"/>
          <a:srcRect/>
          <a:stretch>
            <a:fillRect/>
          </a:stretch>
        </p:blipFill>
        <p:spPr bwMode="auto">
          <a:xfrm>
            <a:off x="4191000" y="1981200"/>
            <a:ext cx="4603750" cy="3054350"/>
          </a:xfrm>
          <a:prstGeom prst="rect">
            <a:avLst/>
          </a:prstGeom>
          <a:noFill/>
          <a:ln w="9525">
            <a:noFill/>
            <a:miter lim="800000"/>
            <a:headEnd/>
            <a:tailEnd/>
          </a:ln>
        </p:spPr>
      </p:pic>
      <p:sp>
        <p:nvSpPr>
          <p:cNvPr id="6" name="TextBox 5"/>
          <p:cNvSpPr txBox="1"/>
          <p:nvPr/>
        </p:nvSpPr>
        <p:spPr>
          <a:xfrm>
            <a:off x="452517" y="4553936"/>
            <a:ext cx="4493538" cy="1384995"/>
          </a:xfrm>
          <a:prstGeom prst="rect">
            <a:avLst/>
          </a:prstGeom>
          <a:noFill/>
        </p:spPr>
        <p:txBody>
          <a:bodyPr wrap="none" rtlCol="0">
            <a:spAutoFit/>
          </a:bodyPr>
          <a:lstStyle/>
          <a:p>
            <a:pPr>
              <a:buFont typeface="Arial"/>
              <a:buChar char="•"/>
            </a:pPr>
            <a:r>
              <a:rPr lang="en-US" sz="2800">
                <a:solidFill>
                  <a:schemeClr val="accent2"/>
                </a:solidFill>
              </a:rPr>
              <a:t> Real-world</a:t>
            </a:r>
          </a:p>
          <a:p>
            <a:pPr>
              <a:buFont typeface="Arial"/>
              <a:buChar char="•"/>
            </a:pPr>
            <a:r>
              <a:rPr lang="en-US" sz="2800">
                <a:solidFill>
                  <a:schemeClr val="accent2"/>
                </a:solidFill>
              </a:rPr>
              <a:t> Culture rich</a:t>
            </a:r>
          </a:p>
          <a:p>
            <a:pPr>
              <a:buFont typeface="Arial"/>
              <a:buChar char="•"/>
            </a:pPr>
            <a:r>
              <a:rPr lang="en-US" sz="2800">
                <a:solidFill>
                  <a:schemeClr val="accent2"/>
                </a:solidFill>
              </a:rPr>
              <a:t> Models of correct language</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623848" y="251115"/>
            <a:ext cx="7772400" cy="1143000"/>
          </a:xfrm>
        </p:spPr>
        <p:txBody>
          <a:bodyPr/>
          <a:lstStyle/>
          <a:p>
            <a:r>
              <a:rPr lang="en-US" sz="3200">
                <a:solidFill>
                  <a:srgbClr val="000000"/>
                </a:solidFill>
                <a:ea typeface="ＭＳ Ｐゴシック" pitchFamily="-112" charset="-128"/>
                <a:cs typeface="ＭＳ Ｐゴシック" pitchFamily="-112" charset="-128"/>
              </a:rPr>
              <a:t>Complex Thinking — Simple Language</a:t>
            </a:r>
            <a:endParaRPr lang="en-US">
              <a:solidFill>
                <a:srgbClr val="000000"/>
              </a:solidFill>
              <a:ea typeface="ＭＳ Ｐゴシック" pitchFamily="-112" charset="-128"/>
              <a:cs typeface="ＭＳ Ｐゴシック" pitchFamily="-112" charset="-128"/>
            </a:endParaRPr>
          </a:p>
        </p:txBody>
      </p:sp>
      <p:pic>
        <p:nvPicPr>
          <p:cNvPr id="112643" name="Picture 3" descr="leopard"/>
          <p:cNvPicPr>
            <a:picLocks noChangeAspect="1" noChangeArrowheads="1"/>
          </p:cNvPicPr>
          <p:nvPr/>
        </p:nvPicPr>
        <p:blipFill>
          <a:blip r:embed="rId3"/>
          <a:srcRect/>
          <a:stretch>
            <a:fillRect/>
          </a:stretch>
        </p:blipFill>
        <p:spPr bwMode="auto">
          <a:xfrm>
            <a:off x="1801813" y="1743075"/>
            <a:ext cx="5538787" cy="3819525"/>
          </a:xfrm>
          <a:prstGeom prst="rect">
            <a:avLst/>
          </a:prstGeom>
          <a:noFill/>
          <a:ln w="9525">
            <a:noFill/>
            <a:miter lim="800000"/>
            <a:headEnd/>
            <a:tailEnd/>
          </a:ln>
        </p:spPr>
      </p:pic>
      <p:sp>
        <p:nvSpPr>
          <p:cNvPr id="90116" name="Text Box 4"/>
          <p:cNvSpPr txBox="1">
            <a:spLocks noChangeArrowheads="1"/>
          </p:cNvSpPr>
          <p:nvPr/>
        </p:nvSpPr>
        <p:spPr bwMode="auto">
          <a:xfrm>
            <a:off x="2743200" y="5791200"/>
            <a:ext cx="3636963" cy="579438"/>
          </a:xfrm>
          <a:prstGeom prst="rect">
            <a:avLst/>
          </a:prstGeom>
          <a:noFill/>
          <a:ln w="9525">
            <a:noFill/>
            <a:miter lim="800000"/>
            <a:headEnd/>
            <a:tailEnd/>
          </a:ln>
        </p:spPr>
        <p:txBody>
          <a:bodyPr>
            <a:prstTxWarp prst="textNoShape">
              <a:avLst/>
            </a:prstTxWarp>
            <a:spAutoFit/>
          </a:bodyPr>
          <a:lstStyle/>
          <a:p>
            <a:pPr algn="ctr"/>
            <a:r>
              <a:rPr lang="en-US" sz="3200">
                <a:solidFill>
                  <a:srgbClr val="000000"/>
                </a:solidFill>
              </a:rPr>
              <a:t>No soy un abrigo. </a:t>
            </a:r>
          </a:p>
        </p:txBody>
      </p:sp>
      <p:sp>
        <p:nvSpPr>
          <p:cNvPr id="112645" name="TextBox 4"/>
          <p:cNvSpPr txBox="1">
            <a:spLocks noChangeArrowheads="1"/>
          </p:cNvSpPr>
          <p:nvPr/>
        </p:nvSpPr>
        <p:spPr bwMode="auto">
          <a:xfrm>
            <a:off x="7151688" y="6370638"/>
            <a:ext cx="1579562" cy="369887"/>
          </a:xfrm>
          <a:prstGeom prst="rect">
            <a:avLst/>
          </a:prstGeom>
          <a:noFill/>
          <a:ln w="9525">
            <a:noFill/>
            <a:miter lim="800000"/>
            <a:headEnd/>
            <a:tailEnd/>
          </a:ln>
        </p:spPr>
        <p:txBody>
          <a:bodyPr wrap="none">
            <a:prstTxWarp prst="textNoShape">
              <a:avLst/>
            </a:prstTxWarp>
            <a:spAutoFit/>
          </a:bodyPr>
          <a:lstStyle/>
          <a:p>
            <a:r>
              <a:rPr lang="en-US"/>
              <a:t>Helena Curtain</a:t>
            </a:r>
          </a:p>
        </p:txBody>
      </p:sp>
      <p:sp>
        <p:nvSpPr>
          <p:cNvPr id="112647" name="Footer Placeholder 6"/>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Fair Lawn - Pascack 2015</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47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000"/>
              <a:t>Selecting Authentic Text</a:t>
            </a:r>
          </a:p>
        </p:txBody>
      </p:sp>
      <p:sp>
        <p:nvSpPr>
          <p:cNvPr id="6" name="Content Placeholder 5"/>
          <p:cNvSpPr>
            <a:spLocks noGrp="1"/>
          </p:cNvSpPr>
          <p:nvPr>
            <p:ph sz="quarter" idx="1"/>
          </p:nvPr>
        </p:nvSpPr>
        <p:spPr>
          <a:xfrm>
            <a:off x="279400" y="1516698"/>
            <a:ext cx="8686800" cy="4579302"/>
          </a:xfrm>
        </p:spPr>
        <p:txBody>
          <a:bodyPr/>
          <a:lstStyle/>
          <a:p>
            <a:pPr marL="0">
              <a:spcBef>
                <a:spcPts val="0"/>
              </a:spcBef>
              <a:buNone/>
            </a:pPr>
            <a:r>
              <a:rPr lang="en-US" b="1"/>
              <a:t>Novice Range Interpretive Proficiency</a:t>
            </a:r>
          </a:p>
          <a:p>
            <a:pPr marL="0">
              <a:spcBef>
                <a:spcPts val="0"/>
              </a:spcBef>
              <a:buNone/>
            </a:pPr>
            <a:r>
              <a:rPr lang="en-US" sz="2400"/>
              <a:t>Understands words, phrases, and formulaic language that have been practiced and memorized to get meaning of the main idea from simple, highly-predictable oral or written texts, </a:t>
            </a:r>
            <a:r>
              <a:rPr lang="en-US" sz="2400" b="1">
                <a:solidFill>
                  <a:srgbClr val="FF0000"/>
                </a:solidFill>
              </a:rPr>
              <a:t>with strong visual support. </a:t>
            </a:r>
          </a:p>
          <a:p>
            <a:pPr marL="0">
              <a:spcBef>
                <a:spcPts val="0"/>
              </a:spcBef>
              <a:buNone/>
            </a:pPr>
            <a:endParaRPr lang="en-US" sz="2400"/>
          </a:p>
          <a:p>
            <a:pPr marL="0">
              <a:spcBef>
                <a:spcPts val="0"/>
              </a:spcBef>
              <a:buNone/>
            </a:pPr>
            <a:r>
              <a:rPr lang="en-US" sz="2400" b="1"/>
              <a:t>Is the text:</a:t>
            </a:r>
          </a:p>
          <a:p>
            <a:pPr marL="594360" lvl="2">
              <a:spcBef>
                <a:spcPts val="0"/>
              </a:spcBef>
            </a:pPr>
            <a:r>
              <a:rPr lang="en-US" sz="2400"/>
              <a:t>Intrinsically interesting, rich in ideas?</a:t>
            </a:r>
          </a:p>
          <a:p>
            <a:pPr marL="594360" lvl="2">
              <a:spcBef>
                <a:spcPts val="0"/>
              </a:spcBef>
            </a:pPr>
            <a:r>
              <a:rPr lang="en-US" sz="2400"/>
              <a:t>Cognitively engaging, intellectually challenging?</a:t>
            </a:r>
          </a:p>
          <a:p>
            <a:pPr marL="594360" lvl="2">
              <a:spcBef>
                <a:spcPts val="0"/>
              </a:spcBef>
            </a:pPr>
            <a:r>
              <a:rPr lang="en-US" sz="2400"/>
              <a:t>Communicatively purposeful, relevant to the learner?</a:t>
            </a:r>
          </a:p>
          <a:p>
            <a:pPr marL="594360" lvl="2">
              <a:spcBef>
                <a:spcPts val="0"/>
              </a:spcBef>
            </a:pPr>
            <a:r>
              <a:rPr lang="en-US" sz="2400"/>
              <a:t>One that explores an aspect of the essential question? </a:t>
            </a:r>
          </a:p>
          <a:p>
            <a:pPr marL="0">
              <a:spcBef>
                <a:spcPts val="0"/>
              </a:spcBef>
              <a:buNone/>
            </a:pPr>
            <a:endParaRPr lang="en-US" sz="2400"/>
          </a:p>
        </p:txBody>
      </p:sp>
      <p:sp>
        <p:nvSpPr>
          <p:cNvPr id="7" name="Footer Placeholder 6"/>
          <p:cNvSpPr>
            <a:spLocks noGrp="1"/>
          </p:cNvSpPr>
          <p:nvPr>
            <p:ph type="ftr" sz="quarter" idx="11"/>
          </p:nvPr>
        </p:nvSpPr>
        <p:spPr/>
        <p:txBody>
          <a:bodyPr/>
          <a:lstStyle/>
          <a:p>
            <a:r>
              <a:rPr lang="en-US"/>
              <a:t>Laura Terrill Fair Lawn - Pascack 2015</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48</a:t>
            </a:fld>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Tips for finding authentic text</a:t>
            </a:r>
          </a:p>
        </p:txBody>
      </p:sp>
      <p:sp>
        <p:nvSpPr>
          <p:cNvPr id="3" name="Footer Placeholder 2"/>
          <p:cNvSpPr>
            <a:spLocks noGrp="1"/>
          </p:cNvSpPr>
          <p:nvPr>
            <p:ph type="ftr" sz="quarter" idx="11"/>
          </p:nvPr>
        </p:nvSpPr>
        <p:spPr/>
        <p:txBody>
          <a:bodyPr/>
          <a:lstStyle/>
          <a:p>
            <a:r>
              <a:rPr lang="en-US"/>
              <a:t>Laura Terrill Fair Lawn - Pascack 2015</a:t>
            </a:r>
          </a:p>
        </p:txBody>
      </p:sp>
      <p:sp>
        <p:nvSpPr>
          <p:cNvPr id="4" name="Content Placeholder 3"/>
          <p:cNvSpPr>
            <a:spLocks noGrp="1"/>
          </p:cNvSpPr>
          <p:nvPr>
            <p:ph sz="quarter" idx="1"/>
          </p:nvPr>
        </p:nvSpPr>
        <p:spPr/>
        <p:txBody>
          <a:bodyPr/>
          <a:lstStyle/>
          <a:p>
            <a:r>
              <a:rPr lang="en-US"/>
              <a:t>Look for texts that address the essential question of the unit.</a:t>
            </a:r>
          </a:p>
          <a:p>
            <a:r>
              <a:rPr lang="en-US"/>
              <a:t>Do not look for texts that have specific vocabulary or structures.</a:t>
            </a:r>
          </a:p>
          <a:p>
            <a:r>
              <a:rPr lang="en-US"/>
              <a:t>Do a google search using possible words, phrases in the target language, click on images and videos first especially for novice learners.</a:t>
            </a:r>
          </a:p>
          <a:p>
            <a:r>
              <a:rPr lang="en-US"/>
              <a:t>Adapt the task, not the text. </a:t>
            </a:r>
          </a:p>
          <a:p>
            <a:r>
              <a:rPr lang="en-US"/>
              <a:t>Become a fan of Pinterest. </a:t>
            </a:r>
          </a:p>
          <a:p>
            <a:endParaRPr lang="en-US"/>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49</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838200" y="1189038"/>
            <a:ext cx="7467600" cy="4524375"/>
          </a:xfrm>
          <a:prstGeom prst="rect">
            <a:avLst/>
          </a:prstGeom>
          <a:noFill/>
          <a:ln w="9525">
            <a:noFill/>
            <a:miter lim="800000"/>
            <a:headEnd/>
            <a:tailEnd/>
          </a:ln>
        </p:spPr>
        <p:txBody>
          <a:bodyPr>
            <a:prstTxWarp prst="textNoShape">
              <a:avLst/>
            </a:prstTxWarp>
            <a:spAutoFit/>
          </a:bodyPr>
          <a:lstStyle/>
          <a:p>
            <a:r>
              <a:rPr lang="en-US" sz="3200"/>
              <a:t>“To begin with the end in mind means to start with a clear understanding of your destination. It means to know where you are going so that you better understand where you are now so that the steps you take are always in the right direction.” </a:t>
            </a:r>
          </a:p>
          <a:p>
            <a:endParaRPr lang="en-US" sz="3200"/>
          </a:p>
          <a:p>
            <a:r>
              <a:rPr lang="en-US" sz="3200"/>
              <a:t>Stephen Covey</a:t>
            </a:r>
          </a:p>
        </p:txBody>
      </p:sp>
      <p:pic>
        <p:nvPicPr>
          <p:cNvPr id="49155" name="Picture 3" descr="goal3"/>
          <p:cNvPicPr>
            <a:picLocks noChangeAspect="1" noChangeArrowheads="1"/>
          </p:cNvPicPr>
          <p:nvPr/>
        </p:nvPicPr>
        <p:blipFill>
          <a:blip r:embed="rId3"/>
          <a:srcRect/>
          <a:stretch>
            <a:fillRect/>
          </a:stretch>
        </p:blipFill>
        <p:spPr bwMode="auto">
          <a:xfrm>
            <a:off x="5105400" y="4465638"/>
            <a:ext cx="3602038" cy="2239962"/>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a:t>Key </a:t>
            </a:r>
            <a:r>
              <a:rPr lang="en-US" sz="3600"/>
              <a:t>considerations</a:t>
            </a:r>
            <a:r>
              <a:rPr lang="en-US" sz="3200"/>
              <a:t> for working with text</a:t>
            </a:r>
          </a:p>
        </p:txBody>
      </p:sp>
      <p:sp>
        <p:nvSpPr>
          <p:cNvPr id="4" name="Content Placeholder 3"/>
          <p:cNvSpPr>
            <a:spLocks noGrp="1"/>
          </p:cNvSpPr>
          <p:nvPr>
            <p:ph sz="quarter" idx="1"/>
          </p:nvPr>
        </p:nvSpPr>
        <p:spPr>
          <a:xfrm>
            <a:off x="5089392" y="1905000"/>
            <a:ext cx="4108456" cy="4216400"/>
          </a:xfrm>
        </p:spPr>
        <p:txBody>
          <a:bodyPr>
            <a:normAutofit fontScale="92500"/>
          </a:bodyPr>
          <a:lstStyle/>
          <a:p>
            <a:r>
              <a:rPr lang="en-US"/>
              <a:t>Begin with what they can say before asking any questions.</a:t>
            </a:r>
          </a:p>
          <a:p>
            <a:r>
              <a:rPr lang="en-US"/>
              <a:t>Avoid worksheets.</a:t>
            </a:r>
          </a:p>
          <a:p>
            <a:r>
              <a:rPr lang="en-US"/>
              <a:t>Process the text in the target language. </a:t>
            </a:r>
          </a:p>
          <a:p>
            <a:r>
              <a:rPr lang="en-US"/>
              <a:t>Know where you want to “lead” students as they work with the text. </a:t>
            </a:r>
          </a:p>
        </p:txBody>
      </p:sp>
      <p:pic>
        <p:nvPicPr>
          <p:cNvPr id="7" name="Picture 6" descr="hungerinfographics_stat_page2fr.jpg"/>
          <p:cNvPicPr>
            <a:picLocks noChangeAspect="1"/>
          </p:cNvPicPr>
          <p:nvPr/>
        </p:nvPicPr>
        <p:blipFill>
          <a:blip r:embed="rId2"/>
          <a:stretch>
            <a:fillRect/>
          </a:stretch>
        </p:blipFill>
        <p:spPr>
          <a:xfrm>
            <a:off x="0" y="1600200"/>
            <a:ext cx="5037588" cy="5029200"/>
          </a:xfrm>
          <a:prstGeom prst="rect">
            <a:avLst/>
          </a:prstGeom>
        </p:spPr>
      </p:pic>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50</a:t>
            </a:fld>
            <a:endParaRPr lang="en-US"/>
          </a:p>
        </p:txBody>
      </p:sp>
      <p:sp>
        <p:nvSpPr>
          <p:cNvPr id="6" name="Footer Placeholder 5"/>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627797"/>
          </a:xfrm>
        </p:spPr>
        <p:txBody>
          <a:bodyPr>
            <a:noAutofit/>
          </a:bodyPr>
          <a:lstStyle/>
          <a:p>
            <a:r>
              <a:rPr lang="en-US" sz="4000" dirty="0" smtClean="0">
                <a:solidFill>
                  <a:schemeClr val="accent1"/>
                </a:solidFill>
              </a:rPr>
              <a:t>Interpretive Mode</a:t>
            </a:r>
            <a:endParaRPr lang="en-US" sz="4000" dirty="0">
              <a:solidFill>
                <a:schemeClr val="accent1"/>
              </a:solidFill>
            </a:endParaRPr>
          </a:p>
        </p:txBody>
      </p:sp>
      <p:sp>
        <p:nvSpPr>
          <p:cNvPr id="5" name="Footer Placeholder 4"/>
          <p:cNvSpPr>
            <a:spLocks noGrp="1"/>
          </p:cNvSpPr>
          <p:nvPr>
            <p:ph type="ftr" sz="quarter" idx="11"/>
          </p:nvPr>
        </p:nvSpPr>
        <p:spPr/>
        <p:txBody>
          <a:bodyPr/>
          <a:lstStyle/>
          <a:p>
            <a:r>
              <a:rPr lang="en-US" smtClean="0"/>
              <a:t>Laura Terrill Fair Lawn - Pascack 2015</a:t>
            </a:r>
            <a:endParaRPr lang="en-US" dirty="0"/>
          </a:p>
        </p:txBody>
      </p:sp>
      <p:sp>
        <p:nvSpPr>
          <p:cNvPr id="7" name="TextBox 6"/>
          <p:cNvSpPr txBox="1"/>
          <p:nvPr/>
        </p:nvSpPr>
        <p:spPr>
          <a:xfrm>
            <a:off x="809317" y="1758358"/>
            <a:ext cx="7597739" cy="830997"/>
          </a:xfrm>
          <a:prstGeom prst="rect">
            <a:avLst/>
          </a:prstGeom>
          <a:noFill/>
        </p:spPr>
        <p:txBody>
          <a:bodyPr wrap="square" rtlCol="0">
            <a:spAutoFit/>
          </a:bodyPr>
          <a:lstStyle/>
          <a:p>
            <a:r>
              <a:rPr lang="en-US" sz="2400" dirty="0" smtClean="0"/>
              <a:t>Learners understand, interpret, and analyze what is heard, read or viewed on a variety of topics.</a:t>
            </a:r>
            <a:endParaRPr lang="en-US" sz="2400" dirty="0"/>
          </a:p>
        </p:txBody>
      </p:sp>
      <p:pic>
        <p:nvPicPr>
          <p:cNvPr id="8" name="Content Placeholder 6"/>
          <p:cNvPicPr>
            <a:picLocks/>
          </p:cNvPicPr>
          <p:nvPr/>
        </p:nvPicPr>
        <p:blipFill rotWithShape="1">
          <a:blip r:embed="rId2"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l="40143" r="8243" b="20669"/>
          <a:stretch/>
        </p:blipFill>
        <p:spPr>
          <a:xfrm>
            <a:off x="1199474" y="3197224"/>
            <a:ext cx="1673352" cy="2155825"/>
          </a:xfrm>
          <a:prstGeom prst="rect">
            <a:avLst/>
          </a:prstGeom>
        </p:spPr>
      </p:pic>
      <p:pic>
        <p:nvPicPr>
          <p:cNvPr id="9" name="Picture 4" descr="https://encrypted-tbn0.google.com/images?q=tbn:ANd9GcRxuilCwH7wfY-msMDm8PL3mlL3weQJHxRZAStX06OcoX6zbsJP"/>
          <p:cNvPicPr>
            <a:picLocks noChangeArrowheads="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240411" y="3197224"/>
            <a:ext cx="1874520" cy="2295707"/>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 name="Picture 2" descr="http://reneeannsmith.com/wp-content/uploads/2011/08/woman-reading-book-outside.jpg"/>
          <p:cNvPicPr>
            <a:picLocks noChangeArrowheads="1"/>
          </p:cNvPicPr>
          <p:nvPr/>
        </p:nvPicPr>
        <p:blipFill>
          <a:blip r:embed="rId4">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503775" y="2944651"/>
            <a:ext cx="2194560" cy="1700013"/>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51</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73918315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846"/>
            <a:ext cx="8229600" cy="1069848"/>
          </a:xfrm>
        </p:spPr>
        <p:txBody>
          <a:bodyPr/>
          <a:lstStyle/>
          <a:p>
            <a:r>
              <a:rPr lang="en-US"/>
              <a:t>Interpretive Communication….</a:t>
            </a:r>
          </a:p>
        </p:txBody>
      </p:sp>
      <p:graphicFrame>
        <p:nvGraphicFramePr>
          <p:cNvPr id="4" name="Table 3"/>
          <p:cNvGraphicFramePr>
            <a:graphicFrameLocks noGrp="1"/>
          </p:cNvGraphicFramePr>
          <p:nvPr/>
        </p:nvGraphicFramePr>
        <p:xfrm>
          <a:off x="457200" y="1677924"/>
          <a:ext cx="8229600" cy="4400126"/>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translation.</a:t>
                      </a:r>
                    </a:p>
                  </a:txBody>
                  <a:tcPr/>
                </a:tc>
                <a:tc>
                  <a:txBody>
                    <a:bodyPr/>
                    <a:lstStyle/>
                    <a:p>
                      <a:r>
                        <a:rPr lang="en-US" sz="2000"/>
                        <a:t>context-driven</a:t>
                      </a:r>
                      <a:r>
                        <a:rPr lang="en-US" sz="2000" baseline="0"/>
                        <a:t> understanding (gist).</a:t>
                      </a:r>
                      <a:endParaRPr lang="en-US" sz="2000"/>
                    </a:p>
                  </a:txBody>
                  <a:tcPr/>
                </a:tc>
              </a:tr>
              <a:tr h="645583">
                <a:tc>
                  <a:txBody>
                    <a:bodyPr/>
                    <a:lstStyle/>
                    <a:p>
                      <a:r>
                        <a:rPr lang="en-US" sz="2000"/>
                        <a:t>a hunt for trivial</a:t>
                      </a:r>
                      <a:r>
                        <a:rPr lang="en-US" sz="2000" baseline="0"/>
                        <a:t> details.</a:t>
                      </a:r>
                      <a:endParaRPr lang="en-US" sz="2000"/>
                    </a:p>
                  </a:txBody>
                  <a:tcPr/>
                </a:tc>
                <a:tc>
                  <a:txBody>
                    <a:bodyPr/>
                    <a:lstStyle/>
                    <a:p>
                      <a:r>
                        <a:rPr lang="en-US" sz="2000"/>
                        <a:t>whole picture;</a:t>
                      </a:r>
                      <a:r>
                        <a:rPr lang="en-US" sz="2000" baseline="0"/>
                        <a:t> mediating meaning with the text; a focused task. </a:t>
                      </a:r>
                      <a:endParaRPr lang="en-US" sz="2000"/>
                    </a:p>
                  </a:txBody>
                  <a:tcPr/>
                </a:tc>
              </a:tr>
              <a:tr h="645583">
                <a:tc>
                  <a:txBody>
                    <a:bodyPr/>
                    <a:lstStyle/>
                    <a:p>
                      <a:r>
                        <a:rPr lang="en-US" sz="2000"/>
                        <a:t>glossed readings; teaching all new vocabulary</a:t>
                      </a:r>
                      <a:r>
                        <a:rPr lang="en-US" sz="2000" baseline="0"/>
                        <a:t> first.</a:t>
                      </a:r>
                      <a:endParaRPr lang="en-US" sz="2000"/>
                    </a:p>
                  </a:txBody>
                  <a:tcPr/>
                </a:tc>
                <a:tc>
                  <a:txBody>
                    <a:bodyPr/>
                    <a:lstStyle/>
                    <a:p>
                      <a:r>
                        <a:rPr lang="en-US" sz="2000"/>
                        <a:t>familiar words in new context; and new words in a familiar context.</a:t>
                      </a:r>
                      <a:r>
                        <a:rPr lang="en-US" sz="2000" baseline="0"/>
                        <a:t> </a:t>
                      </a:r>
                      <a:endParaRPr lang="en-US" sz="2000"/>
                    </a:p>
                  </a:txBody>
                  <a:tcPr/>
                </a:tc>
              </a:tr>
              <a:tr h="645583">
                <a:tc>
                  <a:txBody>
                    <a:bodyPr/>
                    <a:lstStyle/>
                    <a:p>
                      <a:r>
                        <a:rPr lang="en-US" sz="2000"/>
                        <a:t>reading, listening or viewing from the reader’s perspective</a:t>
                      </a:r>
                      <a:r>
                        <a:rPr lang="en-US" sz="2000" baseline="0"/>
                        <a:t> only.</a:t>
                      </a:r>
                      <a:endParaRPr lang="en-US" sz="2000"/>
                    </a:p>
                  </a:txBody>
                  <a:tcPr/>
                </a:tc>
                <a:tc>
                  <a:txBody>
                    <a:bodyPr/>
                    <a:lstStyle/>
                    <a:p>
                      <a:r>
                        <a:rPr lang="en-US" sz="2000"/>
                        <a:t>using the author’s perspective</a:t>
                      </a:r>
                      <a:r>
                        <a:rPr lang="en-US" sz="2000" baseline="0"/>
                        <a:t> and cultural perspective. </a:t>
                      </a:r>
                      <a:endParaRPr lang="en-US" sz="2000"/>
                    </a:p>
                  </a:txBody>
                  <a:tcPr/>
                </a:tc>
              </a:tr>
              <a:tr h="645583">
                <a:tc>
                  <a:txBody>
                    <a:bodyPr/>
                    <a:lstStyle/>
                    <a:p>
                      <a:r>
                        <a:rPr lang="en-US" sz="2000"/>
                        <a:t>reading word for word.</a:t>
                      </a:r>
                    </a:p>
                  </a:txBody>
                  <a:tcPr/>
                </a:tc>
                <a:tc>
                  <a:txBody>
                    <a:bodyPr/>
                    <a:lstStyle/>
                    <a:p>
                      <a:r>
                        <a:rPr lang="en-US" sz="2000"/>
                        <a:t>re-phrasing chunks; retelling;</a:t>
                      </a:r>
                      <a:r>
                        <a:rPr lang="en-US" sz="2000" baseline="0"/>
                        <a:t> predicting; and using structural clues.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 Fair Lawn - Pascack 2015</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52</a:t>
            </a:fld>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Common Core</a:t>
            </a:r>
          </a:p>
        </p:txBody>
      </p:sp>
      <p:sp>
        <p:nvSpPr>
          <p:cNvPr id="3" name="Content Placeholder 2"/>
          <p:cNvSpPr>
            <a:spLocks noGrp="1"/>
          </p:cNvSpPr>
          <p:nvPr>
            <p:ph idx="1"/>
          </p:nvPr>
        </p:nvSpPr>
        <p:spPr>
          <a:xfrm>
            <a:off x="612648" y="1765300"/>
            <a:ext cx="8153400" cy="4495800"/>
          </a:xfrm>
        </p:spPr>
        <p:txBody>
          <a:bodyPr/>
          <a:lstStyle/>
          <a:p>
            <a:r>
              <a:rPr lang="en-US" dirty="0"/>
              <a:t>Balance of Informational and Literary Texts</a:t>
            </a:r>
          </a:p>
          <a:p>
            <a:r>
              <a:rPr lang="en-US" dirty="0"/>
              <a:t>Close Reading of Increasingly Complex Texts</a:t>
            </a:r>
          </a:p>
          <a:p>
            <a:r>
              <a:rPr lang="en-US" dirty="0"/>
              <a:t>Use of Evidence-Based Arguments</a:t>
            </a:r>
          </a:p>
          <a:p>
            <a:r>
              <a:rPr lang="en-US" dirty="0"/>
              <a:t>Interaction with Multiple Print, Auditory, and Visual Sources</a:t>
            </a:r>
          </a:p>
          <a:p>
            <a:endParaRPr lang="en-US" dirty="0"/>
          </a:p>
        </p:txBody>
      </p:sp>
      <p:pic>
        <p:nvPicPr>
          <p:cNvPr id="34820" name="Picture 3" descr="Unknown.jpeg"/>
          <p:cNvPicPr>
            <a:picLocks/>
          </p:cNvPicPr>
          <p:nvPr/>
        </p:nvPicPr>
        <p:blipFill>
          <a:blip r:embed="rId2"/>
          <a:srcRect/>
          <a:stretch>
            <a:fillRect/>
          </a:stretch>
        </p:blipFill>
        <p:spPr bwMode="auto">
          <a:xfrm>
            <a:off x="6103810" y="228600"/>
            <a:ext cx="2662238" cy="106045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53</a:t>
            </a:fld>
            <a:endParaRPr lang="en-US"/>
          </a:p>
        </p:txBody>
      </p:sp>
      <p:sp>
        <p:nvSpPr>
          <p:cNvPr id="6" name="Footer Placeholder 5"/>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5842" name="Picture 6" descr="ccssi_ela-standards-11.png"/>
          <p:cNvPicPr>
            <a:picLocks noChangeAspect="1"/>
          </p:cNvPicPr>
          <p:nvPr/>
        </p:nvPicPr>
        <p:blipFill>
          <a:blip r:embed="rId3"/>
          <a:srcRect/>
          <a:stretch>
            <a:fillRect/>
          </a:stretch>
        </p:blipFill>
        <p:spPr bwMode="auto">
          <a:xfrm>
            <a:off x="5410200" y="5410200"/>
            <a:ext cx="3552825" cy="1123950"/>
          </a:xfrm>
          <a:prstGeom prst="rect">
            <a:avLst/>
          </a:prstGeom>
          <a:noFill/>
          <a:ln w="9525">
            <a:noFill/>
            <a:miter lim="800000"/>
            <a:headEnd/>
            <a:tailEnd/>
          </a:ln>
        </p:spPr>
      </p:pic>
      <p:sp>
        <p:nvSpPr>
          <p:cNvPr id="35843" name="TextBox 7"/>
          <p:cNvSpPr txBox="1">
            <a:spLocks noChangeArrowheads="1"/>
          </p:cNvSpPr>
          <p:nvPr/>
        </p:nvSpPr>
        <p:spPr bwMode="auto">
          <a:xfrm>
            <a:off x="1130300" y="2024063"/>
            <a:ext cx="7086600" cy="831850"/>
          </a:xfrm>
          <a:prstGeom prst="rect">
            <a:avLst/>
          </a:prstGeom>
          <a:noFill/>
          <a:ln w="9525">
            <a:noFill/>
            <a:miter lim="800000"/>
            <a:headEnd/>
            <a:tailEnd/>
          </a:ln>
        </p:spPr>
        <p:txBody>
          <a:bodyPr>
            <a:prstTxWarp prst="textNoShape">
              <a:avLst/>
            </a:prstTxWarp>
            <a:spAutoFit/>
          </a:bodyPr>
          <a:lstStyle/>
          <a:p>
            <a:pPr algn="ctr"/>
            <a:r>
              <a:rPr lang="en-US" sz="2400"/>
              <a:t>Distribution of Literary and Informational Passages </a:t>
            </a:r>
          </a:p>
          <a:p>
            <a:pPr algn="ctr"/>
            <a:r>
              <a:rPr lang="en-US" sz="2400"/>
              <a:t>by Grade in the 2009 Reading Framework</a:t>
            </a:r>
          </a:p>
        </p:txBody>
      </p:sp>
      <p:graphicFrame>
        <p:nvGraphicFramePr>
          <p:cNvPr id="9" name="Table 8"/>
          <p:cNvGraphicFramePr>
            <a:graphicFrameLocks noGrp="1"/>
          </p:cNvGraphicFramePr>
          <p:nvPr/>
        </p:nvGraphicFramePr>
        <p:xfrm>
          <a:off x="1092200" y="3124200"/>
          <a:ext cx="7162800" cy="2024519"/>
        </p:xfrm>
        <a:graphic>
          <a:graphicData uri="http://schemas.openxmlformats.org/drawingml/2006/table">
            <a:tbl>
              <a:tblPr firstRow="1" bandRow="1">
                <a:tableStyleId>{5C22544A-7EE6-4342-B048-85BDC9FD1C3A}</a:tableStyleId>
              </a:tblPr>
              <a:tblGrid>
                <a:gridCol w="1524000"/>
                <a:gridCol w="2819400"/>
                <a:gridCol w="2819400"/>
              </a:tblGrid>
              <a:tr h="652919">
                <a:tc>
                  <a:txBody>
                    <a:bodyPr/>
                    <a:lstStyle/>
                    <a:p>
                      <a:pPr algn="ctr"/>
                      <a:r>
                        <a:rPr lang="en-US" sz="2400"/>
                        <a:t>Grade</a:t>
                      </a:r>
                    </a:p>
                  </a:txBody>
                  <a:tcPr anchor="ctr"/>
                </a:tc>
                <a:tc>
                  <a:txBody>
                    <a:bodyPr/>
                    <a:lstStyle/>
                    <a:p>
                      <a:pPr algn="ctr"/>
                      <a:r>
                        <a:rPr lang="en-US" sz="2400"/>
                        <a:t>Literary</a:t>
                      </a:r>
                    </a:p>
                  </a:txBody>
                  <a:tcPr anchor="ctr"/>
                </a:tc>
                <a:tc>
                  <a:txBody>
                    <a:bodyPr/>
                    <a:lstStyle/>
                    <a:p>
                      <a:pPr algn="ctr"/>
                      <a:r>
                        <a:rPr lang="en-US" sz="2400"/>
                        <a:t>Informational</a:t>
                      </a:r>
                    </a:p>
                  </a:txBody>
                  <a:tcPr anchor="ctr"/>
                </a:tc>
              </a:tr>
              <a:tr h="381663">
                <a:tc>
                  <a:txBody>
                    <a:bodyPr/>
                    <a:lstStyle/>
                    <a:p>
                      <a:pPr algn="ctr"/>
                      <a:r>
                        <a:rPr lang="en-US" sz="2400"/>
                        <a:t>4</a:t>
                      </a:r>
                    </a:p>
                  </a:txBody>
                  <a:tcPr/>
                </a:tc>
                <a:tc>
                  <a:txBody>
                    <a:bodyPr/>
                    <a:lstStyle/>
                    <a:p>
                      <a:pPr algn="ctr"/>
                      <a:r>
                        <a:rPr lang="en-US" sz="2400"/>
                        <a:t>50%</a:t>
                      </a:r>
                    </a:p>
                  </a:txBody>
                  <a:tcPr/>
                </a:tc>
                <a:tc>
                  <a:txBody>
                    <a:bodyPr/>
                    <a:lstStyle/>
                    <a:p>
                      <a:pPr algn="ctr"/>
                      <a:r>
                        <a:rPr lang="en-US" sz="2400"/>
                        <a:t>50%</a:t>
                      </a:r>
                    </a:p>
                  </a:txBody>
                  <a:tcPr/>
                </a:tc>
              </a:tr>
              <a:tr h="0">
                <a:tc>
                  <a:txBody>
                    <a:bodyPr/>
                    <a:lstStyle/>
                    <a:p>
                      <a:pPr algn="ctr"/>
                      <a:r>
                        <a:rPr lang="en-US" sz="2400"/>
                        <a:t>8</a:t>
                      </a:r>
                    </a:p>
                  </a:txBody>
                  <a:tcPr/>
                </a:tc>
                <a:tc>
                  <a:txBody>
                    <a:bodyPr/>
                    <a:lstStyle/>
                    <a:p>
                      <a:pPr algn="ctr"/>
                      <a:r>
                        <a:rPr lang="en-US" sz="2400"/>
                        <a:t>45%</a:t>
                      </a:r>
                    </a:p>
                  </a:txBody>
                  <a:tcPr/>
                </a:tc>
                <a:tc>
                  <a:txBody>
                    <a:bodyPr/>
                    <a:lstStyle/>
                    <a:p>
                      <a:pPr algn="ctr"/>
                      <a:r>
                        <a:rPr lang="en-US" sz="2400"/>
                        <a:t>55%</a:t>
                      </a:r>
                    </a:p>
                  </a:txBody>
                  <a:tcPr/>
                </a:tc>
              </a:tr>
              <a:tr h="412556">
                <a:tc>
                  <a:txBody>
                    <a:bodyPr/>
                    <a:lstStyle/>
                    <a:p>
                      <a:pPr algn="ctr"/>
                      <a:r>
                        <a:rPr lang="en-US" sz="2400"/>
                        <a:t>12</a:t>
                      </a:r>
                    </a:p>
                  </a:txBody>
                  <a:tcPr/>
                </a:tc>
                <a:tc>
                  <a:txBody>
                    <a:bodyPr/>
                    <a:lstStyle/>
                    <a:p>
                      <a:pPr algn="ctr"/>
                      <a:r>
                        <a:rPr lang="en-US" sz="2400"/>
                        <a:t>30%</a:t>
                      </a:r>
                    </a:p>
                  </a:txBody>
                  <a:tcPr/>
                </a:tc>
                <a:tc>
                  <a:txBody>
                    <a:bodyPr/>
                    <a:lstStyle/>
                    <a:p>
                      <a:pPr algn="ctr"/>
                      <a:r>
                        <a:rPr lang="en-US" sz="2400"/>
                        <a:t>70%</a:t>
                      </a:r>
                    </a:p>
                  </a:txBody>
                  <a:tcPr/>
                </a:tc>
              </a:tr>
            </a:tbl>
          </a:graphicData>
        </a:graphic>
      </p:graphicFrame>
      <p:sp>
        <p:nvSpPr>
          <p:cNvPr id="35866" name="Title 10"/>
          <p:cNvSpPr>
            <a:spLocks noGrp="1"/>
          </p:cNvSpPr>
          <p:nvPr>
            <p:ph type="title"/>
          </p:nvPr>
        </p:nvSpPr>
        <p:spPr>
          <a:xfrm>
            <a:off x="612648" y="355600"/>
            <a:ext cx="8153400" cy="990600"/>
          </a:xfrm>
        </p:spPr>
        <p:txBody>
          <a:bodyPr>
            <a:normAutofit fontScale="90000"/>
          </a:bodyPr>
          <a:lstStyle/>
          <a:p>
            <a:r>
              <a:rPr lang="en-US" sz="3200">
                <a:ea typeface="ＭＳ Ｐゴシック" pitchFamily="-84" charset="-128"/>
                <a:cs typeface="ＭＳ Ｐゴシック" pitchFamily="-84" charset="-128"/>
              </a:rPr>
              <a:t>Common Core State Standards </a:t>
            </a:r>
            <a:br>
              <a:rPr lang="en-US" sz="3200">
                <a:ea typeface="ＭＳ Ｐゴシック" pitchFamily="-84" charset="-128"/>
                <a:cs typeface="ＭＳ Ｐゴシック" pitchFamily="-84" charset="-128"/>
              </a:rPr>
            </a:br>
            <a:r>
              <a:rPr lang="en-US" sz="3200">
                <a:ea typeface="ＭＳ Ｐゴシック" pitchFamily="-84" charset="-128"/>
                <a:cs typeface="ＭＳ Ｐゴシック" pitchFamily="-84" charset="-128"/>
              </a:rPr>
              <a:t>for English Language Arts and Literacy</a:t>
            </a:r>
            <a:br>
              <a:rPr lang="en-US" sz="3200">
                <a:ea typeface="ＭＳ Ｐゴシック" pitchFamily="-84" charset="-128"/>
                <a:cs typeface="ＭＳ Ｐゴシック" pitchFamily="-84" charset="-128"/>
              </a:rPr>
            </a:br>
            <a:endParaRPr lang="en-US" sz="3200">
              <a:ea typeface="ＭＳ Ｐゴシック" pitchFamily="-84" charset="-128"/>
              <a:cs typeface="ＭＳ Ｐゴシック" pitchFamily="-84" charset="-128"/>
            </a:endParaRPr>
          </a:p>
        </p:txBody>
      </p:sp>
      <p:sp>
        <p:nvSpPr>
          <p:cNvPr id="35867" name="Slide Number Placeholder 7"/>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A6745ED1-C4B8-F645-AC4D-3D41766DB54B}" type="slidenum">
              <a:rPr lang="en-US">
                <a:latin typeface="Arial" pitchFamily="-84" charset="0"/>
                <a:ea typeface="ＭＳ Ｐゴシック" pitchFamily="-84" charset="-128"/>
                <a:cs typeface="ＭＳ Ｐゴシック" pitchFamily="-84" charset="-128"/>
              </a:rPr>
              <a:pPr/>
              <a:t>54</a:t>
            </a:fld>
            <a:endParaRPr lang="en-US">
              <a:latin typeface="Arial" pitchFamily="-84" charset="0"/>
              <a:ea typeface="ＭＳ Ｐゴシック" pitchFamily="-84" charset="-128"/>
              <a:cs typeface="ＭＳ Ｐゴシック" pitchFamily="-84" charset="-128"/>
            </a:endParaRPr>
          </a:p>
        </p:txBody>
      </p:sp>
      <p:sp>
        <p:nvSpPr>
          <p:cNvPr id="7" name="Footer Placeholder 6"/>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1858" name="Picture 3"/>
          <p:cNvPicPr>
            <a:picLocks noChangeAspect="1" noChangeArrowheads="1"/>
          </p:cNvPicPr>
          <p:nvPr/>
        </p:nvPicPr>
        <p:blipFill>
          <a:blip r:embed="rId3"/>
          <a:srcRect/>
          <a:stretch>
            <a:fillRect/>
          </a:stretch>
        </p:blipFill>
        <p:spPr bwMode="auto">
          <a:xfrm>
            <a:off x="615950" y="2349500"/>
            <a:ext cx="2613025" cy="2495550"/>
          </a:xfrm>
          <a:prstGeom prst="rect">
            <a:avLst/>
          </a:prstGeom>
          <a:noFill/>
          <a:ln w="9525">
            <a:noFill/>
            <a:miter lim="800000"/>
            <a:headEnd/>
            <a:tailEnd/>
          </a:ln>
        </p:spPr>
      </p:pic>
      <p:sp>
        <p:nvSpPr>
          <p:cNvPr id="121859" name="TextBox 7"/>
          <p:cNvSpPr txBox="1">
            <a:spLocks noChangeArrowheads="1"/>
          </p:cNvSpPr>
          <p:nvPr/>
        </p:nvSpPr>
        <p:spPr bwMode="auto">
          <a:xfrm>
            <a:off x="4019550" y="2019300"/>
            <a:ext cx="3981450" cy="4524315"/>
          </a:xfrm>
          <a:prstGeom prst="rect">
            <a:avLst/>
          </a:prstGeom>
          <a:noFill/>
          <a:ln w="9525">
            <a:noFill/>
            <a:miter lim="800000"/>
            <a:headEnd/>
            <a:tailEnd/>
          </a:ln>
        </p:spPr>
        <p:txBody>
          <a:bodyPr>
            <a:prstTxWarp prst="textNoShape">
              <a:avLst/>
            </a:prstTxWarp>
            <a:spAutoFit/>
          </a:bodyPr>
          <a:lstStyle/>
          <a:p>
            <a:endParaRPr lang="en-US" sz="3200"/>
          </a:p>
          <a:p>
            <a:pPr lvl="1" indent="182563">
              <a:buFont typeface="Arial" pitchFamily="-112" charset="0"/>
              <a:buChar char="•"/>
            </a:pPr>
            <a:r>
              <a:rPr lang="en-US" sz="3200"/>
              <a:t>Discussion </a:t>
            </a:r>
          </a:p>
          <a:p>
            <a:pPr lvl="1" indent="182563">
              <a:buFont typeface="Arial" pitchFamily="-112" charset="0"/>
              <a:buChar char="•"/>
            </a:pPr>
            <a:r>
              <a:rPr lang="en-US" sz="3200"/>
              <a:t>Prediction</a:t>
            </a:r>
          </a:p>
          <a:p>
            <a:pPr lvl="1" indent="182563">
              <a:buFont typeface="Arial" pitchFamily="-112" charset="0"/>
              <a:buChar char="•"/>
            </a:pPr>
            <a:r>
              <a:rPr lang="en-US" sz="3200"/>
              <a:t>Questioning</a:t>
            </a:r>
          </a:p>
          <a:p>
            <a:pPr lvl="1" indent="182563">
              <a:buFont typeface="Arial" pitchFamily="-112" charset="0"/>
              <a:buChar char="•"/>
            </a:pPr>
            <a:r>
              <a:rPr lang="en-US" sz="3200"/>
              <a:t>Brainstorming</a:t>
            </a:r>
          </a:p>
          <a:p>
            <a:pPr lvl="1" indent="182563">
              <a:buFont typeface="Arial" pitchFamily="-112" charset="0"/>
              <a:buChar char="•"/>
            </a:pPr>
            <a:r>
              <a:rPr lang="en-US" sz="3200"/>
              <a:t>Setting purpose</a:t>
            </a:r>
            <a:endParaRPr lang="en-US" sz="3200">
              <a:solidFill>
                <a:srgbClr val="000000"/>
              </a:solidFill>
            </a:endParaRPr>
          </a:p>
          <a:p>
            <a:endParaRPr lang="en-US" sz="3200"/>
          </a:p>
          <a:p>
            <a:endParaRPr lang="en-US" sz="3200"/>
          </a:p>
          <a:p>
            <a:endParaRPr lang="en-US" sz="3200"/>
          </a:p>
        </p:txBody>
      </p:sp>
      <p:sp>
        <p:nvSpPr>
          <p:cNvPr id="8" name="Title 7"/>
          <p:cNvSpPr>
            <a:spLocks noGrp="1"/>
          </p:cNvSpPr>
          <p:nvPr>
            <p:ph type="title"/>
          </p:nvPr>
        </p:nvSpPr>
        <p:spPr/>
        <p:txBody>
          <a:bodyPr/>
          <a:lstStyle/>
          <a:p>
            <a:r>
              <a:rPr lang="en-US" i="1"/>
              <a:t>Before Reading</a:t>
            </a:r>
          </a:p>
        </p:txBody>
      </p:sp>
      <p:sp>
        <p:nvSpPr>
          <p:cNvPr id="121861"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55</a:t>
            </a:fld>
            <a:endParaRPr lang="en-US"/>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3906" name="Picture 3"/>
          <p:cNvPicPr>
            <a:picLocks noChangeAspect="1" noChangeArrowheads="1"/>
          </p:cNvPicPr>
          <p:nvPr/>
        </p:nvPicPr>
        <p:blipFill>
          <a:blip r:embed="rId3"/>
          <a:srcRect/>
          <a:stretch>
            <a:fillRect/>
          </a:stretch>
        </p:blipFill>
        <p:spPr bwMode="auto">
          <a:xfrm>
            <a:off x="925513" y="1943100"/>
            <a:ext cx="3108325" cy="3725863"/>
          </a:xfrm>
          <a:prstGeom prst="rect">
            <a:avLst/>
          </a:prstGeom>
          <a:noFill/>
          <a:ln w="9525">
            <a:noFill/>
            <a:miter lim="800000"/>
            <a:headEnd/>
            <a:tailEnd/>
          </a:ln>
        </p:spPr>
      </p:pic>
      <p:sp>
        <p:nvSpPr>
          <p:cNvPr id="123907" name="TextBox 8"/>
          <p:cNvSpPr txBox="1">
            <a:spLocks noChangeArrowheads="1"/>
          </p:cNvSpPr>
          <p:nvPr/>
        </p:nvSpPr>
        <p:spPr bwMode="auto">
          <a:xfrm>
            <a:off x="4730750" y="2146300"/>
            <a:ext cx="3981450" cy="4031873"/>
          </a:xfrm>
          <a:prstGeom prst="rect">
            <a:avLst/>
          </a:prstGeom>
          <a:noFill/>
          <a:ln w="9525">
            <a:noFill/>
            <a:miter lim="800000"/>
            <a:headEnd/>
            <a:tailEnd/>
          </a:ln>
        </p:spPr>
        <p:txBody>
          <a:bodyPr>
            <a:prstTxWarp prst="textNoShape">
              <a:avLst/>
            </a:prstTxWarp>
            <a:spAutoFit/>
          </a:bodyPr>
          <a:lstStyle/>
          <a:p>
            <a:endParaRPr lang="en-US" sz="3200"/>
          </a:p>
          <a:p>
            <a:pPr lvl="1" indent="182563">
              <a:buFont typeface="Arial" pitchFamily="-112" charset="0"/>
              <a:buChar char="•"/>
            </a:pPr>
            <a:r>
              <a:rPr lang="en-US" sz="3200"/>
              <a:t>Guided</a:t>
            </a:r>
          </a:p>
          <a:p>
            <a:pPr lvl="1" indent="182563">
              <a:buFont typeface="Arial" pitchFamily="-112" charset="0"/>
              <a:buChar char="•"/>
            </a:pPr>
            <a:r>
              <a:rPr lang="en-US" sz="3200"/>
              <a:t>Active </a:t>
            </a:r>
          </a:p>
          <a:p>
            <a:pPr lvl="1" indent="182563">
              <a:buFont typeface="Arial" pitchFamily="-112" charset="0"/>
              <a:buChar char="•"/>
            </a:pPr>
            <a:r>
              <a:rPr lang="en-US" sz="3200"/>
              <a:t>Silent </a:t>
            </a:r>
          </a:p>
          <a:p>
            <a:pPr lvl="1" indent="182563">
              <a:buFont typeface="Arial" pitchFamily="-112" charset="0"/>
              <a:buChar char="•"/>
            </a:pPr>
            <a:r>
              <a:rPr lang="en-US" sz="3200"/>
              <a:t>Individual</a:t>
            </a:r>
          </a:p>
          <a:p>
            <a:endParaRPr lang="en-US" sz="3200"/>
          </a:p>
          <a:p>
            <a:endParaRPr lang="en-US" sz="3200"/>
          </a:p>
          <a:p>
            <a:endParaRPr lang="en-US" sz="3200"/>
          </a:p>
        </p:txBody>
      </p:sp>
      <p:sp>
        <p:nvSpPr>
          <p:cNvPr id="8" name="Title 7"/>
          <p:cNvSpPr>
            <a:spLocks noGrp="1"/>
          </p:cNvSpPr>
          <p:nvPr>
            <p:ph type="title"/>
          </p:nvPr>
        </p:nvSpPr>
        <p:spPr/>
        <p:txBody>
          <a:bodyPr/>
          <a:lstStyle/>
          <a:p>
            <a:r>
              <a:rPr lang="en-US" i="1"/>
              <a:t>During Reading</a:t>
            </a:r>
          </a:p>
        </p:txBody>
      </p:sp>
      <p:sp>
        <p:nvSpPr>
          <p:cNvPr id="123909"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56</a:t>
            </a:fld>
            <a:endParaRPr lang="en-US"/>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5954" name="Picture 3" descr="puzzle"/>
          <p:cNvPicPr>
            <a:picLocks noChangeAspect="1" noChangeArrowheads="1"/>
          </p:cNvPicPr>
          <p:nvPr/>
        </p:nvPicPr>
        <p:blipFill>
          <a:blip r:embed="rId3"/>
          <a:srcRect/>
          <a:stretch>
            <a:fillRect/>
          </a:stretch>
        </p:blipFill>
        <p:spPr bwMode="auto">
          <a:xfrm>
            <a:off x="441325" y="1765300"/>
            <a:ext cx="3657600" cy="3657600"/>
          </a:xfrm>
          <a:prstGeom prst="rect">
            <a:avLst/>
          </a:prstGeom>
          <a:noFill/>
          <a:ln w="9525">
            <a:noFill/>
            <a:miter lim="800000"/>
            <a:headEnd/>
            <a:tailEnd/>
          </a:ln>
        </p:spPr>
      </p:pic>
      <p:sp>
        <p:nvSpPr>
          <p:cNvPr id="125955" name="TextBox 7"/>
          <p:cNvSpPr txBox="1">
            <a:spLocks noChangeArrowheads="1"/>
          </p:cNvSpPr>
          <p:nvPr/>
        </p:nvSpPr>
        <p:spPr bwMode="auto">
          <a:xfrm>
            <a:off x="4730750" y="2298700"/>
            <a:ext cx="3981450" cy="3539430"/>
          </a:xfrm>
          <a:prstGeom prst="rect">
            <a:avLst/>
          </a:prstGeom>
          <a:noFill/>
          <a:ln w="9525">
            <a:noFill/>
            <a:miter lim="800000"/>
            <a:headEnd/>
            <a:tailEnd/>
          </a:ln>
        </p:spPr>
        <p:txBody>
          <a:bodyPr>
            <a:prstTxWarp prst="textNoShape">
              <a:avLst/>
            </a:prstTxWarp>
            <a:spAutoFit/>
          </a:bodyPr>
          <a:lstStyle/>
          <a:p>
            <a:endParaRPr lang="en-US" sz="3200"/>
          </a:p>
          <a:p>
            <a:pPr lvl="1" indent="182563">
              <a:buFont typeface="Arial" pitchFamily="-112" charset="0"/>
              <a:buChar char="•"/>
            </a:pPr>
            <a:r>
              <a:rPr lang="en-US" sz="3200"/>
              <a:t>clarify</a:t>
            </a:r>
          </a:p>
          <a:p>
            <a:pPr lvl="1" indent="182563">
              <a:buFont typeface="Arial" pitchFamily="-112" charset="0"/>
              <a:buChar char="•"/>
            </a:pPr>
            <a:r>
              <a:rPr lang="en-US" sz="3200"/>
              <a:t>reinforce</a:t>
            </a:r>
          </a:p>
          <a:p>
            <a:pPr lvl="1" indent="182563">
              <a:buFont typeface="Arial" pitchFamily="-112" charset="0"/>
              <a:buChar char="•"/>
            </a:pPr>
            <a:r>
              <a:rPr lang="en-US" sz="3200"/>
              <a:t>extend knowledge</a:t>
            </a:r>
          </a:p>
          <a:p>
            <a:endParaRPr lang="en-US" sz="3200"/>
          </a:p>
          <a:p>
            <a:endParaRPr lang="en-US" sz="3200"/>
          </a:p>
          <a:p>
            <a:endParaRPr lang="en-US" sz="3200"/>
          </a:p>
        </p:txBody>
      </p:sp>
      <p:sp>
        <p:nvSpPr>
          <p:cNvPr id="8" name="Title 7"/>
          <p:cNvSpPr>
            <a:spLocks noGrp="1"/>
          </p:cNvSpPr>
          <p:nvPr>
            <p:ph type="title"/>
          </p:nvPr>
        </p:nvSpPr>
        <p:spPr/>
        <p:txBody>
          <a:bodyPr/>
          <a:lstStyle/>
          <a:p>
            <a:r>
              <a:rPr lang="en-US" i="1"/>
              <a:t>After Reading</a:t>
            </a:r>
          </a:p>
        </p:txBody>
      </p:sp>
      <p:sp>
        <p:nvSpPr>
          <p:cNvPr id="125957"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57</a:t>
            </a:fld>
            <a:endParaRPr lang="en-US"/>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5" name="Text Box 3"/>
          <p:cNvSpPr txBox="1">
            <a:spLocks noChangeArrowheads="1"/>
          </p:cNvSpPr>
          <p:nvPr/>
        </p:nvSpPr>
        <p:spPr bwMode="auto">
          <a:xfrm>
            <a:off x="4572000" y="2209800"/>
            <a:ext cx="4114800" cy="369332"/>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sp>
        <p:nvSpPr>
          <p:cNvPr id="11" name="Title 10"/>
          <p:cNvSpPr>
            <a:spLocks noGrp="1"/>
          </p:cNvSpPr>
          <p:nvPr>
            <p:ph type="title"/>
          </p:nvPr>
        </p:nvSpPr>
        <p:spPr>
          <a:xfrm>
            <a:off x="612648" y="341125"/>
            <a:ext cx="8153400" cy="990600"/>
          </a:xfrm>
        </p:spPr>
        <p:txBody>
          <a:bodyPr>
            <a:normAutofit fontScale="90000"/>
          </a:bodyPr>
          <a:lstStyle/>
          <a:p>
            <a:r>
              <a:rPr lang="en-US" dirty="0" smtClean="0"/>
              <a:t>Provide Input:</a:t>
            </a:r>
            <a:br>
              <a:rPr lang="en-US" dirty="0" smtClean="0"/>
            </a:br>
            <a:r>
              <a:rPr lang="en-US" sz="2667" smtClean="0">
                <a:latin typeface="+mn-lt"/>
              </a:rPr>
              <a:t>Cameroun: un jour dans la vie d'une réfugiée Centrafricaine</a:t>
            </a:r>
            <a:r>
              <a:rPr lang="en-US" dirty="0" smtClean="0"/>
              <a:t/>
            </a:r>
            <a:br>
              <a:rPr lang="en-US" dirty="0" smtClean="0"/>
            </a:br>
            <a:endParaRPr lang="en-US" sz="2667" dirty="0"/>
          </a:p>
        </p:txBody>
      </p:sp>
      <p:pic>
        <p:nvPicPr>
          <p:cNvPr id="13" name="Content Placeholder 12" descr="1_23.jpg"/>
          <p:cNvPicPr>
            <a:picLocks noGrp="1" noChangeAspect="1"/>
          </p:cNvPicPr>
          <p:nvPr>
            <p:ph sz="quarter" idx="1"/>
          </p:nvPr>
        </p:nvPicPr>
        <p:blipFill>
          <a:blip r:embed="rId3"/>
          <a:srcRect l="-10452" r="-10452"/>
          <a:stretch>
            <a:fillRect/>
          </a:stretch>
        </p:blipFill>
        <p:spPr>
          <a:xfrm>
            <a:off x="-250363" y="2289782"/>
            <a:ext cx="5671446" cy="3127248"/>
          </a:xfrm>
        </p:spPr>
      </p:pic>
      <p:sp>
        <p:nvSpPr>
          <p:cNvPr id="3" name="TextBox 2"/>
          <p:cNvSpPr txBox="1"/>
          <p:nvPr/>
        </p:nvSpPr>
        <p:spPr>
          <a:xfrm>
            <a:off x="6629400" y="228600"/>
            <a:ext cx="1676400" cy="523220"/>
          </a:xfrm>
          <a:prstGeom prst="rect">
            <a:avLst/>
          </a:prstGeom>
          <a:noFill/>
        </p:spPr>
        <p:txBody>
          <a:bodyPr wrap="square" rtlCol="0">
            <a:spAutoFit/>
          </a:bodyPr>
          <a:lstStyle/>
          <a:p>
            <a:r>
              <a:rPr lang="en-US" sz="2800" dirty="0" smtClean="0">
                <a:solidFill>
                  <a:schemeClr val="bg1"/>
                </a:solidFill>
              </a:rPr>
              <a:t> </a:t>
            </a:r>
            <a:endParaRPr lang="en-US" sz="2800" dirty="0">
              <a:solidFill>
                <a:schemeClr val="bg1"/>
              </a:solidFill>
            </a:endParaRPr>
          </a:p>
        </p:txBody>
      </p:sp>
      <p:sp>
        <p:nvSpPr>
          <p:cNvPr id="14" name="TextBox 13"/>
          <p:cNvSpPr txBox="1"/>
          <p:nvPr/>
        </p:nvSpPr>
        <p:spPr>
          <a:xfrm>
            <a:off x="5500331" y="2177257"/>
            <a:ext cx="3265717" cy="3170099"/>
          </a:xfrm>
          <a:prstGeom prst="rect">
            <a:avLst/>
          </a:prstGeom>
          <a:noFill/>
        </p:spPr>
        <p:txBody>
          <a:bodyPr wrap="square" rtlCol="0">
            <a:spAutoFit/>
          </a:bodyPr>
          <a:lstStyle/>
          <a:p>
            <a:r>
              <a:rPr lang="en-US" sz="2000" smtClean="0"/>
              <a:t>Voici Binta. Elle et sa famille ont fui leur village en République centrafricaine il y a 5 mois. Ils ont perdu presque tous leurs biens sur le chemin. Il sont arrivés au Cameroun il y a deux mois et vivent maintenant dans un camp de réfugiés dans le village de Mbile.</a:t>
            </a:r>
            <a:endParaRPr lang="en-US" sz="2000"/>
          </a:p>
        </p:txBody>
      </p:sp>
      <p:sp>
        <p:nvSpPr>
          <p:cNvPr id="16" name="TextBox 15"/>
          <p:cNvSpPr txBox="1"/>
          <p:nvPr/>
        </p:nvSpPr>
        <p:spPr>
          <a:xfrm>
            <a:off x="467955" y="1623576"/>
            <a:ext cx="4396306" cy="461665"/>
          </a:xfrm>
          <a:prstGeom prst="rect">
            <a:avLst/>
          </a:prstGeom>
          <a:noFill/>
        </p:spPr>
        <p:txBody>
          <a:bodyPr wrap="none" rtlCol="0">
            <a:spAutoFit/>
          </a:bodyPr>
          <a:lstStyle/>
          <a:p>
            <a:r>
              <a:rPr lang="en-US" sz="2400" dirty="0" smtClean="0"/>
              <a:t>Students read the story of Binta. </a:t>
            </a:r>
            <a:endParaRPr lang="en-US" sz="2400"/>
          </a:p>
        </p:txBody>
      </p:sp>
      <p:sp>
        <p:nvSpPr>
          <p:cNvPr id="17" name="TextBox 16"/>
          <p:cNvSpPr txBox="1"/>
          <p:nvPr/>
        </p:nvSpPr>
        <p:spPr>
          <a:xfrm>
            <a:off x="467955" y="5883453"/>
            <a:ext cx="8532303" cy="338554"/>
          </a:xfrm>
          <a:prstGeom prst="rect">
            <a:avLst/>
          </a:prstGeom>
          <a:noFill/>
        </p:spPr>
        <p:txBody>
          <a:bodyPr wrap="none" rtlCol="0">
            <a:spAutoFit/>
          </a:bodyPr>
          <a:lstStyle/>
          <a:p>
            <a:r>
              <a:rPr lang="en-US" sz="1600"/>
              <a:t>http://fr.wfp.org/photos/gallery/cameroun-refugie-centrafricaine-rca-distribution-alimentaire</a:t>
            </a:r>
          </a:p>
        </p:txBody>
      </p:sp>
      <p:sp>
        <p:nvSpPr>
          <p:cNvPr id="9" name="Footer Placeholder 8"/>
          <p:cNvSpPr>
            <a:spLocks noGrp="1"/>
          </p:cNvSpPr>
          <p:nvPr>
            <p:ph type="ftr" sz="quarter" idx="11"/>
          </p:nvPr>
        </p:nvSpPr>
        <p:spPr/>
        <p:txBody>
          <a:bodyPr/>
          <a:lstStyle/>
          <a:p>
            <a:r>
              <a:rPr lang="en-US"/>
              <a:t>Laura Terrill Fair Lawn - Pascack 2015</a:t>
            </a:r>
          </a:p>
        </p:txBody>
      </p:sp>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58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2869582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5" name="Text Box 3"/>
          <p:cNvSpPr txBox="1">
            <a:spLocks noChangeArrowheads="1"/>
          </p:cNvSpPr>
          <p:nvPr/>
        </p:nvSpPr>
        <p:spPr bwMode="auto">
          <a:xfrm>
            <a:off x="4572000" y="2209800"/>
            <a:ext cx="4114800" cy="369332"/>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pic>
        <p:nvPicPr>
          <p:cNvPr id="13" name="Content Placeholder 12" descr="1_23.jpg"/>
          <p:cNvPicPr>
            <a:picLocks noGrp="1" noChangeAspect="1"/>
          </p:cNvPicPr>
          <p:nvPr>
            <p:ph sz="quarter" idx="1"/>
          </p:nvPr>
        </p:nvPicPr>
        <p:blipFill>
          <a:blip r:embed="rId3"/>
          <a:srcRect l="-10452" r="-10452"/>
          <a:stretch>
            <a:fillRect/>
          </a:stretch>
        </p:blipFill>
        <p:spPr>
          <a:xfrm>
            <a:off x="6000330" y="228600"/>
            <a:ext cx="2686470" cy="1481328"/>
          </a:xfrm>
        </p:spPr>
      </p:pic>
      <p:sp>
        <p:nvSpPr>
          <p:cNvPr id="3" name="TextBox 2"/>
          <p:cNvSpPr txBox="1"/>
          <p:nvPr/>
        </p:nvSpPr>
        <p:spPr>
          <a:xfrm>
            <a:off x="6629400" y="228600"/>
            <a:ext cx="1676400" cy="523220"/>
          </a:xfrm>
          <a:prstGeom prst="rect">
            <a:avLst/>
          </a:prstGeom>
          <a:noFill/>
        </p:spPr>
        <p:txBody>
          <a:bodyPr wrap="square" rtlCol="0">
            <a:spAutoFit/>
          </a:bodyPr>
          <a:lstStyle/>
          <a:p>
            <a:r>
              <a:rPr lang="en-US" sz="2800" dirty="0" smtClean="0">
                <a:solidFill>
                  <a:schemeClr val="bg1"/>
                </a:solidFill>
              </a:rPr>
              <a:t> </a:t>
            </a:r>
            <a:endParaRPr lang="en-US" sz="2800" dirty="0">
              <a:solidFill>
                <a:schemeClr val="bg1"/>
              </a:solidFill>
            </a:endParaRPr>
          </a:p>
        </p:txBody>
      </p:sp>
      <p:sp>
        <p:nvSpPr>
          <p:cNvPr id="14" name="TextBox 13"/>
          <p:cNvSpPr txBox="1"/>
          <p:nvPr/>
        </p:nvSpPr>
        <p:spPr>
          <a:xfrm>
            <a:off x="471131" y="228600"/>
            <a:ext cx="4804410" cy="830997"/>
          </a:xfrm>
          <a:prstGeom prst="rect">
            <a:avLst/>
          </a:prstGeom>
          <a:noFill/>
        </p:spPr>
        <p:txBody>
          <a:bodyPr wrap="square" rtlCol="0">
            <a:spAutoFit/>
          </a:bodyPr>
          <a:lstStyle/>
          <a:p>
            <a:r>
              <a:rPr lang="en-US" sz="2400" smtClean="0">
                <a:solidFill>
                  <a:schemeClr val="tx2"/>
                </a:solidFill>
              </a:rPr>
              <a:t>Cameroun: un jour dans la vie d'une réfugiée Centrafricaine</a:t>
            </a:r>
          </a:p>
        </p:txBody>
      </p:sp>
      <p:sp>
        <p:nvSpPr>
          <p:cNvPr id="9" name="Footer Placeholder 8"/>
          <p:cNvSpPr>
            <a:spLocks noGrp="1"/>
          </p:cNvSpPr>
          <p:nvPr>
            <p:ph type="ftr" sz="quarter" idx="11"/>
          </p:nvPr>
        </p:nvSpPr>
        <p:spPr/>
        <p:txBody>
          <a:bodyPr/>
          <a:lstStyle/>
          <a:p>
            <a:r>
              <a:rPr lang="en-US"/>
              <a:t>Laura Terrill Fair Lawn - Pascack 2015</a:t>
            </a:r>
          </a:p>
        </p:txBody>
      </p:sp>
      <p:sp>
        <p:nvSpPr>
          <p:cNvPr id="10" name="TextBox 9"/>
          <p:cNvSpPr txBox="1"/>
          <p:nvPr/>
        </p:nvSpPr>
        <p:spPr>
          <a:xfrm>
            <a:off x="307436" y="2209800"/>
            <a:ext cx="8529127" cy="3477875"/>
          </a:xfrm>
          <a:prstGeom prst="rect">
            <a:avLst/>
          </a:prstGeom>
          <a:noFill/>
        </p:spPr>
        <p:txBody>
          <a:bodyPr wrap="square" rtlCol="0">
            <a:spAutoFit/>
          </a:bodyPr>
          <a:lstStyle/>
          <a:p>
            <a:r>
              <a:rPr lang="en-US" sz="2000" b="1"/>
              <a:t>Process:</a:t>
            </a:r>
          </a:p>
          <a:p>
            <a:pPr marL="342900" indent="-342900">
              <a:buFont typeface="+mj-lt"/>
              <a:buAutoNum type="arabicPeriod"/>
            </a:pPr>
            <a:r>
              <a:rPr lang="en-US" sz="2000"/>
              <a:t>Students read text silently and write one or more questions that can be answered in the text. </a:t>
            </a:r>
          </a:p>
          <a:p>
            <a:pPr marL="342900" indent="-342900">
              <a:buFont typeface="+mj-lt"/>
              <a:buAutoNum type="arabicPeriod"/>
            </a:pPr>
            <a:r>
              <a:rPr lang="en-US" sz="2000"/>
              <a:t>Students pair and ask each other their questions. </a:t>
            </a:r>
          </a:p>
          <a:p>
            <a:pPr marL="342900" indent="-342900">
              <a:buFont typeface="+mj-lt"/>
              <a:buAutoNum type="arabicPeriod"/>
            </a:pPr>
            <a:r>
              <a:rPr lang="en-US" sz="2000"/>
              <a:t>Teacher asks non-volunteers to share a question, may write correctly as student asks question.</a:t>
            </a:r>
          </a:p>
          <a:p>
            <a:pPr marL="342900" indent="-342900">
              <a:buFont typeface="+mj-lt"/>
              <a:buAutoNum type="arabicPeriod"/>
            </a:pPr>
            <a:r>
              <a:rPr lang="en-US" sz="2000"/>
              <a:t>Students think and share answer with partner, teacher selects non-volunteer to answer.</a:t>
            </a:r>
          </a:p>
          <a:p>
            <a:pPr marL="342900" indent="-342900">
              <a:buFont typeface="+mj-lt"/>
              <a:buAutoNum type="arabicPeriod"/>
            </a:pPr>
            <a:r>
              <a:rPr lang="en-US" sz="2000"/>
              <a:t>Process continues.</a:t>
            </a:r>
          </a:p>
          <a:p>
            <a:pPr marL="342900" indent="-342900">
              <a:buFont typeface="+mj-lt"/>
              <a:buAutoNum type="arabicPeriod"/>
            </a:pPr>
            <a:r>
              <a:rPr lang="en-US" sz="2000"/>
              <a:t>Teacher may ask questions to address parts of the text that are essential that have not been addressed.  </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59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286958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5057775" y="2209800"/>
            <a:ext cx="3124200" cy="2468563"/>
          </a:xfrm>
          <a:prstGeom prst="rect">
            <a:avLst/>
          </a:prstGeom>
          <a:noFill/>
          <a:ln w="9525">
            <a:noFill/>
            <a:miter lim="800000"/>
            <a:headEnd/>
            <a:tailEnd/>
          </a:ln>
        </p:spPr>
        <p:txBody>
          <a:bodyPr wrap="none">
            <a:prstTxWarp prst="textNoShape">
              <a:avLst/>
            </a:prstTxWarp>
            <a:spAutoFit/>
          </a:bodyPr>
          <a:lstStyle/>
          <a:p>
            <a:pPr eaLnBrk="1" hangingPunct="1">
              <a:lnSpc>
                <a:spcPct val="90000"/>
              </a:lnSpc>
              <a:spcBef>
                <a:spcPct val="20000"/>
              </a:spcBef>
            </a:pPr>
            <a:r>
              <a:rPr lang="en-US" sz="4400" i="1">
                <a:solidFill>
                  <a:schemeClr val="tx2"/>
                </a:solidFill>
              </a:rPr>
              <a:t>what occurs </a:t>
            </a:r>
          </a:p>
          <a:p>
            <a:pPr eaLnBrk="1" hangingPunct="1">
              <a:lnSpc>
                <a:spcPct val="90000"/>
              </a:lnSpc>
              <a:spcBef>
                <a:spcPct val="20000"/>
              </a:spcBef>
            </a:pPr>
            <a:r>
              <a:rPr lang="en-US" sz="4400" i="1">
                <a:solidFill>
                  <a:schemeClr val="tx2"/>
                </a:solidFill>
                <a:latin typeface="Calibri" pitchFamily="-1" charset="0"/>
                <a:ea typeface="Calibri" pitchFamily="-1" charset="0"/>
                <a:cs typeface="Calibri" pitchFamily="-1" charset="0"/>
              </a:rPr>
              <a:t>outside</a:t>
            </a:r>
            <a:r>
              <a:rPr lang="en-US" sz="4400" i="1">
                <a:solidFill>
                  <a:schemeClr val="tx2"/>
                </a:solidFill>
              </a:rPr>
              <a:t> the </a:t>
            </a:r>
          </a:p>
          <a:p>
            <a:pPr eaLnBrk="1" hangingPunct="1">
              <a:lnSpc>
                <a:spcPct val="90000"/>
              </a:lnSpc>
              <a:spcBef>
                <a:spcPct val="20000"/>
              </a:spcBef>
            </a:pPr>
            <a:r>
              <a:rPr lang="en-US" sz="4400" i="1">
                <a:solidFill>
                  <a:schemeClr val="tx2"/>
                </a:solidFill>
              </a:rPr>
              <a:t>head.</a:t>
            </a:r>
            <a:endParaRPr lang="en-US" sz="3600">
              <a:solidFill>
                <a:schemeClr val="tx2"/>
              </a:solidFill>
            </a:endParaRPr>
          </a:p>
          <a:p>
            <a:endParaRPr lang="en-US">
              <a:solidFill>
                <a:schemeClr val="hlink"/>
              </a:solidFill>
            </a:endParaRPr>
          </a:p>
        </p:txBody>
      </p:sp>
      <p:pic>
        <p:nvPicPr>
          <p:cNvPr id="55299" name="Picture 3"/>
          <p:cNvPicPr>
            <a:picLocks noChangeAspect="1" noChangeArrowheads="1"/>
          </p:cNvPicPr>
          <p:nvPr/>
        </p:nvPicPr>
        <p:blipFill>
          <a:blip r:embed="rId4"/>
          <a:srcRect/>
          <a:stretch>
            <a:fillRect/>
          </a:stretch>
        </p:blipFill>
        <p:spPr bwMode="auto">
          <a:xfrm>
            <a:off x="1219200" y="1879600"/>
            <a:ext cx="2376488" cy="3097213"/>
          </a:xfrm>
          <a:prstGeom prst="rect">
            <a:avLst/>
          </a:prstGeom>
          <a:noFill/>
          <a:ln w="9525">
            <a:noFill/>
            <a:miter lim="800000"/>
            <a:headEnd/>
            <a:tailEnd/>
          </a:ln>
        </p:spPr>
      </p:pic>
      <p:sp>
        <p:nvSpPr>
          <p:cNvPr id="55300" name="Rectangle 4"/>
          <p:cNvSpPr>
            <a:spLocks noGrp="1" noChangeArrowheads="1"/>
          </p:cNvSpPr>
          <p:nvPr>
            <p:ph type="title"/>
          </p:nvPr>
        </p:nvSpPr>
        <p:spPr>
          <a:xfrm>
            <a:off x="762000" y="236016"/>
            <a:ext cx="7772400" cy="1143000"/>
          </a:xfrm>
        </p:spPr>
        <p:txBody>
          <a:bodyPr/>
          <a:lstStyle/>
          <a:p>
            <a:pPr eaLnBrk="1" hangingPunct="1"/>
            <a:r>
              <a:rPr lang="en-US">
                <a:latin typeface="Calibri" pitchFamily="-1" charset="0"/>
                <a:ea typeface="Calibri" pitchFamily="-1" charset="0"/>
                <a:cs typeface="Calibri" pitchFamily="-1" charset="0"/>
              </a:rPr>
              <a:t>Teaching is ……</a:t>
            </a:r>
          </a:p>
        </p:txBody>
      </p:sp>
      <p:sp>
        <p:nvSpPr>
          <p:cNvPr id="7" name="Footer Placeholder 6"/>
          <p:cNvSpPr>
            <a:spLocks noGrp="1"/>
          </p:cNvSpPr>
          <p:nvPr>
            <p:ph type="ftr" sz="quarter" idx="11"/>
          </p:nvPr>
        </p:nvSpPr>
        <p:spPr/>
        <p:txBody>
          <a:bodyPr/>
          <a:lstStyle/>
          <a:p>
            <a:r>
              <a:rPr lang="en-US"/>
              <a:t>Laura Terrill Fair Lawn - Pascack 2015</a:t>
            </a:r>
          </a:p>
        </p:txBody>
      </p:sp>
      <p:sp>
        <p:nvSpPr>
          <p:cNvPr id="55302" name="Text Box 5"/>
          <p:cNvSpPr txBox="1">
            <a:spLocks noChangeArrowheads="1"/>
          </p:cNvSpPr>
          <p:nvPr/>
        </p:nvSpPr>
        <p:spPr bwMode="auto">
          <a:xfrm>
            <a:off x="6723063" y="4300538"/>
            <a:ext cx="1058862" cy="307975"/>
          </a:xfrm>
          <a:prstGeom prst="rect">
            <a:avLst/>
          </a:prstGeom>
          <a:noFill/>
          <a:ln w="9525">
            <a:noFill/>
            <a:miter lim="800000"/>
            <a:headEnd/>
            <a:tailEnd/>
          </a:ln>
        </p:spPr>
        <p:txBody>
          <a:bodyPr wrap="none">
            <a:prstTxWarp prst="textNoShape">
              <a:avLst/>
            </a:prstTxWarp>
            <a:spAutoFit/>
          </a:bodyPr>
          <a:lstStyle/>
          <a:p>
            <a:r>
              <a:rPr lang="en-US" sz="1400">
                <a:solidFill>
                  <a:schemeClr val="tx2"/>
                </a:solidFill>
              </a:rPr>
              <a:t>Ruby Payne</a:t>
            </a:r>
            <a:endParaRPr lang="en-US"/>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6</a:t>
            </a:fld>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ssolve">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7500" y="103938"/>
            <a:ext cx="7928999" cy="970450"/>
          </a:xfrm>
        </p:spPr>
        <p:txBody>
          <a:bodyPr>
            <a:normAutofit fontScale="90000"/>
          </a:bodyPr>
          <a:lstStyle/>
          <a:p>
            <a:r>
              <a:rPr lang="en-US" dirty="0" smtClean="0"/>
              <a:t>Elicit Performance/Provide Feedback</a:t>
            </a:r>
            <a:endParaRPr lang="en-US" dirty="0"/>
          </a:p>
        </p:txBody>
      </p:sp>
      <p:sp>
        <p:nvSpPr>
          <p:cNvPr id="4" name="Footer Placeholder 3"/>
          <p:cNvSpPr>
            <a:spLocks noGrp="1"/>
          </p:cNvSpPr>
          <p:nvPr>
            <p:ph type="ftr" sz="quarter" idx="11"/>
          </p:nvPr>
        </p:nvSpPr>
        <p:spPr/>
        <p:txBody>
          <a:bodyPr/>
          <a:lstStyle/>
          <a:p>
            <a:r>
              <a:rPr lang="en-US"/>
              <a:t>Laura Terrill Fair Lawn - Pascack 2015</a:t>
            </a:r>
          </a:p>
        </p:txBody>
      </p:sp>
      <p:graphicFrame>
        <p:nvGraphicFramePr>
          <p:cNvPr id="5" name="Table 4"/>
          <p:cNvGraphicFramePr>
            <a:graphicFrameLocks noGrp="1"/>
          </p:cNvGraphicFramePr>
          <p:nvPr/>
        </p:nvGraphicFramePr>
        <p:xfrm>
          <a:off x="607498" y="1790700"/>
          <a:ext cx="7929000" cy="2651760"/>
        </p:xfrm>
        <a:graphic>
          <a:graphicData uri="http://schemas.openxmlformats.org/drawingml/2006/table">
            <a:tbl>
              <a:tblPr firstRow="1" bandRow="1">
                <a:tableStyleId>{5C22544A-7EE6-4342-B048-85BDC9FD1C3A}</a:tableStyleId>
              </a:tblPr>
              <a:tblGrid>
                <a:gridCol w="1983302"/>
                <a:gridCol w="3860800"/>
                <a:gridCol w="2084898"/>
              </a:tblGrid>
              <a:tr h="370840">
                <a:tc>
                  <a:txBody>
                    <a:bodyPr/>
                    <a:lstStyle/>
                    <a:p>
                      <a:pPr algn="ctr"/>
                      <a:r>
                        <a:rPr lang="en-US" sz="2400"/>
                        <a:t>Proof</a:t>
                      </a:r>
                      <a:r>
                        <a:rPr lang="en-US" sz="2400" baseline="0"/>
                        <a:t> for</a:t>
                      </a:r>
                      <a:endParaRPr lang="en-US" sz="2400"/>
                    </a:p>
                  </a:txBody>
                  <a:tcPr/>
                </a:tc>
                <a:tc>
                  <a:txBody>
                    <a:bodyPr/>
                    <a:lstStyle/>
                    <a:p>
                      <a:pPr algn="ctr"/>
                      <a:endParaRPr lang="en-US" sz="2400"/>
                    </a:p>
                  </a:txBody>
                  <a:tcPr/>
                </a:tc>
                <a:tc>
                  <a:txBody>
                    <a:bodyPr/>
                    <a:lstStyle/>
                    <a:p>
                      <a:pPr algn="ctr"/>
                      <a:r>
                        <a:rPr lang="en-US" sz="2400"/>
                        <a:t>Proof against</a:t>
                      </a:r>
                    </a:p>
                  </a:txBody>
                  <a:tcPr/>
                </a:tc>
              </a:tr>
              <a:tr h="370840">
                <a:tc>
                  <a:txBody>
                    <a:bodyPr/>
                    <a:lstStyle/>
                    <a:p>
                      <a:endParaRPr lang="en-US"/>
                    </a:p>
                  </a:txBody>
                  <a:tcPr/>
                </a:tc>
                <a:tc>
                  <a:txBody>
                    <a:bodyPr/>
                    <a:lstStyle/>
                    <a:p>
                      <a:r>
                        <a:rPr lang="en-US" sz="2400"/>
                        <a:t>La famille de</a:t>
                      </a:r>
                      <a:r>
                        <a:rPr lang="en-US" sz="2400" baseline="0"/>
                        <a:t> Binta habite au Cameroun. </a:t>
                      </a:r>
                      <a:endParaRPr lang="en-US" sz="2400"/>
                    </a:p>
                  </a:txBody>
                  <a:tcPr/>
                </a:tc>
                <a:tc>
                  <a:txBody>
                    <a:bodyPr/>
                    <a:lstStyle/>
                    <a:p>
                      <a:endParaRPr lang="en-US"/>
                    </a:p>
                  </a:txBody>
                  <a:tcPr/>
                </a:tc>
              </a:tr>
              <a:tr h="370840">
                <a:tc>
                  <a:txBody>
                    <a:bodyPr/>
                    <a:lstStyle/>
                    <a:p>
                      <a:endParaRPr lang="en-US"/>
                    </a:p>
                  </a:txBody>
                  <a:tcPr/>
                </a:tc>
                <a:tc>
                  <a:txBody>
                    <a:bodyPr/>
                    <a:lstStyle/>
                    <a:p>
                      <a:r>
                        <a:rPr lang="en-US" sz="2400" b="0"/>
                        <a:t>Leur</a:t>
                      </a:r>
                      <a:r>
                        <a:rPr lang="en-US" sz="2400" b="0" baseline="0"/>
                        <a:t> village s’appelle Mbile.</a:t>
                      </a:r>
                      <a:endParaRPr lang="en-US" sz="2400" b="0"/>
                    </a:p>
                  </a:txBody>
                  <a:tcPr/>
                </a:tc>
                <a:tc>
                  <a:txBody>
                    <a:bodyPr/>
                    <a:lstStyle/>
                    <a:p>
                      <a:endParaRPr lang="en-US"/>
                    </a:p>
                  </a:txBody>
                  <a:tcPr/>
                </a:tc>
              </a:tr>
              <a:tr h="370840">
                <a:tc>
                  <a:txBody>
                    <a:bodyPr/>
                    <a:lstStyle/>
                    <a:p>
                      <a:endParaRPr lang="en-US"/>
                    </a:p>
                  </a:txBody>
                  <a:tcPr/>
                </a:tc>
                <a:tc>
                  <a:txBody>
                    <a:bodyPr/>
                    <a:lstStyle/>
                    <a:p>
                      <a:r>
                        <a:rPr lang="en-US" sz="2400" b="0"/>
                        <a:t>Ils sont pauvres.</a:t>
                      </a:r>
                    </a:p>
                  </a:txBody>
                  <a:tcPr/>
                </a:tc>
                <a:tc>
                  <a:txBody>
                    <a:bodyPr/>
                    <a:lstStyle/>
                    <a:p>
                      <a:endParaRPr lang="en-US"/>
                    </a:p>
                  </a:txBody>
                  <a:tcPr/>
                </a:tc>
              </a:tr>
              <a:tr h="370840">
                <a:tc>
                  <a:txBody>
                    <a:bodyPr/>
                    <a:lstStyle/>
                    <a:p>
                      <a:endParaRPr lang="en-US"/>
                    </a:p>
                  </a:txBody>
                  <a:tcPr/>
                </a:tc>
                <a:tc>
                  <a:txBody>
                    <a:bodyPr/>
                    <a:lstStyle/>
                    <a:p>
                      <a:endParaRPr lang="en-US" sz="2400" b="0"/>
                    </a:p>
                  </a:txBody>
                  <a:tcPr/>
                </a:tc>
                <a:tc>
                  <a:txBody>
                    <a:bodyPr/>
                    <a:lstStyle/>
                    <a:p>
                      <a:endParaRPr lang="en-US"/>
                    </a:p>
                  </a:txBody>
                  <a:tcPr/>
                </a:tc>
              </a:tr>
            </a:tbl>
          </a:graphicData>
        </a:graphic>
      </p:graphicFrame>
      <p:sp>
        <p:nvSpPr>
          <p:cNvPr id="6" name="TextBox 5"/>
          <p:cNvSpPr txBox="1"/>
          <p:nvPr/>
        </p:nvSpPr>
        <p:spPr>
          <a:xfrm>
            <a:off x="6491873" y="2286000"/>
            <a:ext cx="2044625" cy="646331"/>
          </a:xfrm>
          <a:prstGeom prst="rect">
            <a:avLst/>
          </a:prstGeom>
          <a:noFill/>
        </p:spPr>
        <p:txBody>
          <a:bodyPr wrap="none" rtlCol="0">
            <a:spAutoFit/>
          </a:bodyPr>
          <a:lstStyle/>
          <a:p>
            <a:r>
              <a:rPr lang="en-US" i="1"/>
              <a:t>Non, la République </a:t>
            </a:r>
          </a:p>
          <a:p>
            <a:r>
              <a:rPr lang="en-US" i="1"/>
              <a:t>centrafricaine</a:t>
            </a:r>
          </a:p>
        </p:txBody>
      </p:sp>
      <p:sp>
        <p:nvSpPr>
          <p:cNvPr id="7" name="TextBox 6"/>
          <p:cNvSpPr txBox="1"/>
          <p:nvPr/>
        </p:nvSpPr>
        <p:spPr>
          <a:xfrm>
            <a:off x="787400" y="4648200"/>
            <a:ext cx="7327900" cy="1631216"/>
          </a:xfrm>
          <a:prstGeom prst="rect">
            <a:avLst/>
          </a:prstGeom>
          <a:noFill/>
        </p:spPr>
        <p:txBody>
          <a:bodyPr wrap="square" rtlCol="0">
            <a:spAutoFit/>
          </a:bodyPr>
          <a:lstStyle/>
          <a:p>
            <a:r>
              <a:rPr lang="en-US" sz="2000" b="1"/>
              <a:t>Process:</a:t>
            </a:r>
          </a:p>
          <a:p>
            <a:pPr marL="914400" lvl="1" indent="-457200">
              <a:buFont typeface="+mj-lt"/>
              <a:buAutoNum type="arabicPeriod"/>
            </a:pPr>
            <a:r>
              <a:rPr lang="en-US" sz="2000"/>
              <a:t>Students complete proof for/proof against individually.</a:t>
            </a:r>
          </a:p>
          <a:p>
            <a:pPr marL="914400" lvl="1" indent="-457200">
              <a:buFont typeface="+mj-lt"/>
              <a:buAutoNum type="arabicPeriod"/>
            </a:pPr>
            <a:r>
              <a:rPr lang="en-US" sz="2000"/>
              <a:t>They pair and compare answers. </a:t>
            </a:r>
          </a:p>
          <a:p>
            <a:pPr marL="914400" lvl="1" indent="-457200">
              <a:buFont typeface="+mj-lt"/>
              <a:buAutoNum type="arabicPeriod"/>
            </a:pPr>
            <a:r>
              <a:rPr lang="en-US" sz="2000"/>
              <a:t>They collaborate to write additional statements. </a:t>
            </a:r>
          </a:p>
          <a:p>
            <a:pPr marL="914400" lvl="1" indent="-457200">
              <a:buFont typeface="+mj-lt"/>
              <a:buAutoNum type="arabicPeriod"/>
            </a:pPr>
            <a:r>
              <a:rPr lang="en-US" sz="2000"/>
              <a:t>They combine with another pair to share statements. </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60</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9367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9858" name="Text Box 2"/>
          <p:cNvSpPr txBox="1">
            <a:spLocks noChangeArrowheads="1"/>
          </p:cNvSpPr>
          <p:nvPr/>
        </p:nvSpPr>
        <p:spPr bwMode="auto">
          <a:xfrm>
            <a:off x="2971800" y="577850"/>
            <a:ext cx="5578475" cy="6121400"/>
          </a:xfrm>
          <a:prstGeom prst="rect">
            <a:avLst/>
          </a:prstGeom>
          <a:noFill/>
          <a:ln w="9525">
            <a:noFill/>
            <a:miter lim="800000"/>
            <a:headEnd/>
            <a:tailEnd/>
          </a:ln>
        </p:spPr>
        <p:txBody>
          <a:bodyPr>
            <a:prstTxWarp prst="textNoShape">
              <a:avLst/>
            </a:prstTxWarp>
            <a:spAutoFit/>
          </a:bodyPr>
          <a:lstStyle/>
          <a:p>
            <a:r>
              <a:rPr lang="en-US" sz="2200">
                <a:solidFill>
                  <a:schemeClr val="tx2"/>
                </a:solidFill>
              </a:rPr>
              <a:t>Juan Ponce de Le</a:t>
            </a:r>
            <a:r>
              <a:rPr lang="en-US" altLang="ja-JP" sz="2200">
                <a:solidFill>
                  <a:schemeClr val="tx2"/>
                </a:solidFill>
              </a:rPr>
              <a:t>ó</a:t>
            </a:r>
            <a:r>
              <a:rPr lang="en-US" sz="2200">
                <a:solidFill>
                  <a:schemeClr val="tx2"/>
                </a:solidFill>
              </a:rPr>
              <a:t>n, the explorer, was born in Valencia, Spain, in 1460. As a teenager he joined Spanish forces that defeated the Moors. In 1493 he accompanied Crist</a:t>
            </a:r>
            <a:r>
              <a:rPr lang="en-US" altLang="ja-JP" sz="2200">
                <a:solidFill>
                  <a:schemeClr val="tx2"/>
                </a:solidFill>
              </a:rPr>
              <a:t>ó</a:t>
            </a:r>
            <a:r>
              <a:rPr lang="en-US" sz="2200">
                <a:solidFill>
                  <a:schemeClr val="tx2"/>
                </a:solidFill>
              </a:rPr>
              <a:t>foro Colombo in his second voyage to America. Later Ponce de Le</a:t>
            </a:r>
            <a:r>
              <a:rPr lang="en-US" altLang="ja-JP" sz="2200">
                <a:solidFill>
                  <a:schemeClr val="tx2"/>
                </a:solidFill>
              </a:rPr>
              <a:t>ón</a:t>
            </a:r>
            <a:r>
              <a:rPr lang="en-US" sz="2200">
                <a:solidFill>
                  <a:schemeClr val="tx2"/>
                </a:solidFill>
              </a:rPr>
              <a:t> was granted a commission to explore Borinquen. He then set out to colonize the island of San Juan Bautista and build the first settlement called Caparra. He served as first governor from 1509-12. During his term as governor the island's name was changed from San Juan Bautista to Puerto Rico. Ponce de Le</a:t>
            </a:r>
            <a:r>
              <a:rPr lang="en-US" altLang="ja-JP" sz="2200">
                <a:solidFill>
                  <a:schemeClr val="tx2"/>
                </a:solidFill>
              </a:rPr>
              <a:t>ó</a:t>
            </a:r>
            <a:r>
              <a:rPr lang="en-US" sz="2200">
                <a:solidFill>
                  <a:schemeClr val="tx2"/>
                </a:solidFill>
              </a:rPr>
              <a:t>n went on to achieve other accomplishments. His tomb is found at the San Juan Cathedral in Old San Juan. His family estate is the Casa Blanca, another popular tourist site.</a:t>
            </a:r>
          </a:p>
        </p:txBody>
      </p:sp>
      <p:sp>
        <p:nvSpPr>
          <p:cNvPr id="249859" name="Text Box 3"/>
          <p:cNvSpPr txBox="1">
            <a:spLocks noChangeArrowheads="1"/>
          </p:cNvSpPr>
          <p:nvPr/>
        </p:nvSpPr>
        <p:spPr bwMode="auto">
          <a:xfrm>
            <a:off x="5362575" y="6542088"/>
            <a:ext cx="3789363" cy="307975"/>
          </a:xfrm>
          <a:prstGeom prst="rect">
            <a:avLst/>
          </a:prstGeom>
          <a:noFill/>
          <a:ln w="9525">
            <a:noFill/>
            <a:miter lim="800000"/>
            <a:headEnd/>
            <a:tailEnd/>
          </a:ln>
        </p:spPr>
        <p:txBody>
          <a:bodyPr wrap="none">
            <a:prstTxWarp prst="textNoShape">
              <a:avLst/>
            </a:prstTxWarp>
            <a:spAutoFit/>
          </a:bodyPr>
          <a:lstStyle/>
          <a:p>
            <a:r>
              <a:rPr lang="en-US" sz="1400">
                <a:solidFill>
                  <a:srgbClr val="406F8D"/>
                </a:solidFill>
              </a:rPr>
              <a:t>http://www.elboricua.com/BoricuaKids.html</a:t>
            </a:r>
            <a:endParaRPr lang="en-US">
              <a:solidFill>
                <a:srgbClr val="406F8D"/>
              </a:solidFill>
            </a:endParaRPr>
          </a:p>
        </p:txBody>
      </p:sp>
      <p:pic>
        <p:nvPicPr>
          <p:cNvPr id="249860" name="Picture 4" descr="Leon"/>
          <p:cNvPicPr>
            <a:picLocks noChangeAspect="1" noChangeArrowheads="1"/>
          </p:cNvPicPr>
          <p:nvPr/>
        </p:nvPicPr>
        <p:blipFill>
          <a:blip r:embed="rId3"/>
          <a:srcRect/>
          <a:stretch>
            <a:fillRect/>
          </a:stretch>
        </p:blipFill>
        <p:spPr bwMode="auto">
          <a:xfrm>
            <a:off x="228600" y="1733550"/>
            <a:ext cx="2651125" cy="3389313"/>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pPr>
              <a:defRPr/>
            </a:pPr>
            <a:r>
              <a:rPr lang="en-US"/>
              <a:t>Laura Terrill Fair Lawn - Pascack 2015</a:t>
            </a:r>
          </a:p>
        </p:txBody>
      </p:sp>
      <p:sp>
        <p:nvSpPr>
          <p:cNvPr id="6" name="Slide Number Placeholder 5"/>
          <p:cNvSpPr>
            <a:spLocks noGrp="1"/>
          </p:cNvSpPr>
          <p:nvPr>
            <p:ph type="sldNum" sz="quarter" idx="12"/>
          </p:nvPr>
        </p:nvSpPr>
        <p:spPr/>
        <p:txBody>
          <a:bodyPr/>
          <a:lstStyle/>
          <a:p>
            <a:fld id="{74C2F60E-34D8-DD42-93FD-7BD7AE432328}" type="slidenum">
              <a:rPr lang="en-US"/>
              <a:pPr/>
              <a:t>61</a:t>
            </a:fld>
            <a:endParaRPr lang="en-US"/>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2447925" y="1825625"/>
            <a:ext cx="1165225" cy="584200"/>
          </a:xfrm>
          <a:prstGeom prst="rect">
            <a:avLst/>
          </a:prstGeom>
          <a:noFill/>
          <a:ln w="9525">
            <a:noFill/>
            <a:miter lim="800000"/>
            <a:headEnd/>
            <a:tailEnd/>
          </a:ln>
        </p:spPr>
        <p:txBody>
          <a:bodyPr wrap="none">
            <a:prstTxWarp prst="textNoShape">
              <a:avLst/>
            </a:prstTxWarp>
            <a:spAutoFit/>
          </a:bodyPr>
          <a:lstStyle/>
          <a:p>
            <a:r>
              <a:rPr lang="en-US" sz="3200">
                <a:solidFill>
                  <a:srgbClr val="000000"/>
                </a:solidFill>
              </a:rPr>
              <a:t>Read</a:t>
            </a:r>
          </a:p>
        </p:txBody>
      </p:sp>
      <p:sp>
        <p:nvSpPr>
          <p:cNvPr id="139267" name="Text Box 3"/>
          <p:cNvSpPr txBox="1">
            <a:spLocks noChangeArrowheads="1"/>
          </p:cNvSpPr>
          <p:nvPr/>
        </p:nvSpPr>
        <p:spPr bwMode="auto">
          <a:xfrm>
            <a:off x="2447925" y="4094163"/>
            <a:ext cx="1287463" cy="584200"/>
          </a:xfrm>
          <a:prstGeom prst="rect">
            <a:avLst/>
          </a:prstGeom>
          <a:noFill/>
          <a:ln w="9525">
            <a:noFill/>
            <a:miter lim="800000"/>
            <a:headEnd/>
            <a:tailEnd/>
          </a:ln>
        </p:spPr>
        <p:txBody>
          <a:bodyPr wrap="none">
            <a:prstTxWarp prst="textNoShape">
              <a:avLst/>
            </a:prstTxWarp>
            <a:spAutoFit/>
          </a:bodyPr>
          <a:lstStyle/>
          <a:p>
            <a:r>
              <a:rPr lang="en-US" sz="3200">
                <a:solidFill>
                  <a:srgbClr val="000000"/>
                </a:solidFill>
              </a:rPr>
              <a:t>Cover</a:t>
            </a:r>
          </a:p>
        </p:txBody>
      </p:sp>
      <p:sp>
        <p:nvSpPr>
          <p:cNvPr id="139268" name="Text Box 4"/>
          <p:cNvSpPr txBox="1">
            <a:spLocks noChangeArrowheads="1"/>
          </p:cNvSpPr>
          <p:nvPr/>
        </p:nvSpPr>
        <p:spPr bwMode="auto">
          <a:xfrm>
            <a:off x="6462713" y="1828800"/>
            <a:ext cx="2224087" cy="584200"/>
          </a:xfrm>
          <a:prstGeom prst="rect">
            <a:avLst/>
          </a:prstGeom>
          <a:noFill/>
          <a:ln w="9525">
            <a:noFill/>
            <a:miter lim="800000"/>
            <a:headEnd/>
            <a:tailEnd/>
          </a:ln>
        </p:spPr>
        <p:txBody>
          <a:bodyPr wrap="none">
            <a:prstTxWarp prst="textNoShape">
              <a:avLst/>
            </a:prstTxWarp>
            <a:spAutoFit/>
          </a:bodyPr>
          <a:lstStyle/>
          <a:p>
            <a:r>
              <a:rPr lang="en-US" sz="3200">
                <a:solidFill>
                  <a:srgbClr val="000000"/>
                </a:solidFill>
              </a:rPr>
              <a:t>Remember</a:t>
            </a:r>
          </a:p>
        </p:txBody>
      </p:sp>
      <p:sp>
        <p:nvSpPr>
          <p:cNvPr id="139269" name="Text Box 5"/>
          <p:cNvSpPr txBox="1">
            <a:spLocks noChangeArrowheads="1"/>
          </p:cNvSpPr>
          <p:nvPr/>
        </p:nvSpPr>
        <p:spPr bwMode="auto">
          <a:xfrm>
            <a:off x="6462713" y="4089400"/>
            <a:ext cx="1233487" cy="585788"/>
          </a:xfrm>
          <a:prstGeom prst="rect">
            <a:avLst/>
          </a:prstGeom>
          <a:noFill/>
          <a:ln w="9525">
            <a:noFill/>
            <a:miter lim="800000"/>
            <a:headEnd/>
            <a:tailEnd/>
          </a:ln>
        </p:spPr>
        <p:txBody>
          <a:bodyPr wrap="none">
            <a:prstTxWarp prst="textNoShape">
              <a:avLst/>
            </a:prstTxWarp>
            <a:spAutoFit/>
          </a:bodyPr>
          <a:lstStyle/>
          <a:p>
            <a:r>
              <a:rPr lang="en-US" sz="3200">
                <a:solidFill>
                  <a:srgbClr val="000000"/>
                </a:solidFill>
              </a:rPr>
              <a:t>Retell</a:t>
            </a:r>
          </a:p>
        </p:txBody>
      </p:sp>
      <p:pic>
        <p:nvPicPr>
          <p:cNvPr id="139270" name="Picture 6" descr="lightbulb"/>
          <p:cNvPicPr>
            <a:picLocks noChangeAspect="1" noChangeArrowheads="1"/>
          </p:cNvPicPr>
          <p:nvPr/>
        </p:nvPicPr>
        <p:blipFill>
          <a:blip r:embed="rId3"/>
          <a:srcRect/>
          <a:stretch>
            <a:fillRect/>
          </a:stretch>
        </p:blipFill>
        <p:spPr bwMode="auto">
          <a:xfrm>
            <a:off x="5005388" y="1611313"/>
            <a:ext cx="1312862" cy="1196975"/>
          </a:xfrm>
          <a:prstGeom prst="rect">
            <a:avLst/>
          </a:prstGeom>
          <a:noFill/>
          <a:ln w="9525">
            <a:noFill/>
            <a:miter lim="800000"/>
            <a:headEnd/>
            <a:tailEnd/>
          </a:ln>
        </p:spPr>
      </p:pic>
      <p:pic>
        <p:nvPicPr>
          <p:cNvPr id="139271" name="Picture 7" descr="pair reading"/>
          <p:cNvPicPr>
            <a:picLocks noChangeAspect="1" noChangeArrowheads="1"/>
          </p:cNvPicPr>
          <p:nvPr/>
        </p:nvPicPr>
        <p:blipFill>
          <a:blip r:embed="rId4"/>
          <a:srcRect/>
          <a:stretch>
            <a:fillRect/>
          </a:stretch>
        </p:blipFill>
        <p:spPr bwMode="auto">
          <a:xfrm>
            <a:off x="593725" y="1592263"/>
            <a:ext cx="1800225" cy="1235075"/>
          </a:xfrm>
          <a:prstGeom prst="rect">
            <a:avLst/>
          </a:prstGeom>
          <a:noFill/>
          <a:ln w="9525">
            <a:noFill/>
            <a:miter lim="800000"/>
            <a:headEnd/>
            <a:tailEnd/>
          </a:ln>
        </p:spPr>
      </p:pic>
      <p:pic>
        <p:nvPicPr>
          <p:cNvPr id="139272" name="Picture 8" descr="hands-up-color"/>
          <p:cNvPicPr>
            <a:picLocks noChangeAspect="1" noChangeArrowheads="1"/>
          </p:cNvPicPr>
          <p:nvPr/>
        </p:nvPicPr>
        <p:blipFill>
          <a:blip r:embed="rId5"/>
          <a:srcRect/>
          <a:stretch>
            <a:fillRect/>
          </a:stretch>
        </p:blipFill>
        <p:spPr bwMode="auto">
          <a:xfrm>
            <a:off x="5095875" y="3857625"/>
            <a:ext cx="1131888" cy="1235075"/>
          </a:xfrm>
          <a:prstGeom prst="rect">
            <a:avLst/>
          </a:prstGeom>
          <a:noFill/>
          <a:ln w="9525">
            <a:noFill/>
            <a:miter lim="800000"/>
            <a:headEnd/>
            <a:tailEnd/>
          </a:ln>
        </p:spPr>
      </p:pic>
      <p:pic>
        <p:nvPicPr>
          <p:cNvPr id="139273" name="Picture 9" descr="reading_lap"/>
          <p:cNvPicPr>
            <a:picLocks noChangeAspect="1" noChangeArrowheads="1"/>
          </p:cNvPicPr>
          <p:nvPr/>
        </p:nvPicPr>
        <p:blipFill>
          <a:blip r:embed="rId6"/>
          <a:srcRect/>
          <a:stretch>
            <a:fillRect/>
          </a:stretch>
        </p:blipFill>
        <p:spPr bwMode="auto">
          <a:xfrm>
            <a:off x="903288" y="3765550"/>
            <a:ext cx="1181100" cy="1417638"/>
          </a:xfrm>
          <a:prstGeom prst="rect">
            <a:avLst/>
          </a:prstGeom>
          <a:noFill/>
          <a:ln w="9525">
            <a:noFill/>
            <a:miter lim="800000"/>
            <a:headEnd/>
            <a:tailEnd/>
          </a:ln>
        </p:spPr>
      </p:pic>
      <p:sp>
        <p:nvSpPr>
          <p:cNvPr id="139274" name="TextBox 12"/>
          <p:cNvSpPr txBox="1">
            <a:spLocks noChangeArrowheads="1"/>
          </p:cNvSpPr>
          <p:nvPr/>
        </p:nvSpPr>
        <p:spPr bwMode="auto">
          <a:xfrm>
            <a:off x="203200" y="1979613"/>
            <a:ext cx="341313" cy="461962"/>
          </a:xfrm>
          <a:prstGeom prst="rect">
            <a:avLst/>
          </a:prstGeom>
          <a:noFill/>
          <a:ln w="9525">
            <a:noFill/>
            <a:miter lim="800000"/>
            <a:headEnd/>
            <a:tailEnd/>
          </a:ln>
        </p:spPr>
        <p:txBody>
          <a:bodyPr wrap="none">
            <a:prstTxWarp prst="textNoShape">
              <a:avLst/>
            </a:prstTxWarp>
            <a:spAutoFit/>
          </a:bodyPr>
          <a:lstStyle/>
          <a:p>
            <a:r>
              <a:rPr lang="en-US"/>
              <a:t>1</a:t>
            </a:r>
          </a:p>
        </p:txBody>
      </p:sp>
      <p:sp>
        <p:nvSpPr>
          <p:cNvPr id="139275" name="TextBox 13"/>
          <p:cNvSpPr txBox="1">
            <a:spLocks noChangeArrowheads="1"/>
          </p:cNvSpPr>
          <p:nvPr/>
        </p:nvSpPr>
        <p:spPr bwMode="auto">
          <a:xfrm>
            <a:off x="203200" y="4243388"/>
            <a:ext cx="341313" cy="461962"/>
          </a:xfrm>
          <a:prstGeom prst="rect">
            <a:avLst/>
          </a:prstGeom>
          <a:noFill/>
          <a:ln w="9525">
            <a:noFill/>
            <a:miter lim="800000"/>
            <a:headEnd/>
            <a:tailEnd/>
          </a:ln>
        </p:spPr>
        <p:txBody>
          <a:bodyPr wrap="none">
            <a:prstTxWarp prst="textNoShape">
              <a:avLst/>
            </a:prstTxWarp>
            <a:spAutoFit/>
          </a:bodyPr>
          <a:lstStyle/>
          <a:p>
            <a:r>
              <a:rPr lang="en-US"/>
              <a:t>2</a:t>
            </a:r>
          </a:p>
        </p:txBody>
      </p:sp>
      <p:sp>
        <p:nvSpPr>
          <p:cNvPr id="139276" name="TextBox 14"/>
          <p:cNvSpPr txBox="1">
            <a:spLocks noChangeArrowheads="1"/>
          </p:cNvSpPr>
          <p:nvPr/>
        </p:nvSpPr>
        <p:spPr bwMode="auto">
          <a:xfrm>
            <a:off x="4572000" y="1979613"/>
            <a:ext cx="341313" cy="461962"/>
          </a:xfrm>
          <a:prstGeom prst="rect">
            <a:avLst/>
          </a:prstGeom>
          <a:noFill/>
          <a:ln w="9525">
            <a:noFill/>
            <a:miter lim="800000"/>
            <a:headEnd/>
            <a:tailEnd/>
          </a:ln>
        </p:spPr>
        <p:txBody>
          <a:bodyPr wrap="none">
            <a:prstTxWarp prst="textNoShape">
              <a:avLst/>
            </a:prstTxWarp>
            <a:spAutoFit/>
          </a:bodyPr>
          <a:lstStyle/>
          <a:p>
            <a:r>
              <a:rPr lang="en-US"/>
              <a:t>3</a:t>
            </a:r>
          </a:p>
        </p:txBody>
      </p:sp>
      <p:sp>
        <p:nvSpPr>
          <p:cNvPr id="139277" name="TextBox 15"/>
          <p:cNvSpPr txBox="1">
            <a:spLocks noChangeArrowheads="1"/>
          </p:cNvSpPr>
          <p:nvPr/>
        </p:nvSpPr>
        <p:spPr bwMode="auto">
          <a:xfrm>
            <a:off x="4572000" y="4243388"/>
            <a:ext cx="341313" cy="461962"/>
          </a:xfrm>
          <a:prstGeom prst="rect">
            <a:avLst/>
          </a:prstGeom>
          <a:noFill/>
          <a:ln w="9525">
            <a:noFill/>
            <a:miter lim="800000"/>
            <a:headEnd/>
            <a:tailEnd/>
          </a:ln>
        </p:spPr>
        <p:txBody>
          <a:bodyPr wrap="none">
            <a:prstTxWarp prst="textNoShape">
              <a:avLst/>
            </a:prstTxWarp>
            <a:spAutoFit/>
          </a:bodyPr>
          <a:lstStyle/>
          <a:p>
            <a:r>
              <a:rPr lang="en-US"/>
              <a:t>4</a:t>
            </a:r>
          </a:p>
        </p:txBody>
      </p:sp>
      <p:sp>
        <p:nvSpPr>
          <p:cNvPr id="15" name="Footer Placeholder 14"/>
          <p:cNvSpPr>
            <a:spLocks noGrp="1"/>
          </p:cNvSpPr>
          <p:nvPr>
            <p:ph type="ftr" sz="quarter" idx="11"/>
          </p:nvPr>
        </p:nvSpPr>
        <p:spPr/>
        <p:txBody>
          <a:bodyPr/>
          <a:lstStyle/>
          <a:p>
            <a:r>
              <a:rPr lang="en-US"/>
              <a:t>Laura Terrill Fair Lawn - Pascack 2015</a:t>
            </a:r>
          </a:p>
        </p:txBody>
      </p:sp>
      <p:sp>
        <p:nvSpPr>
          <p:cNvPr id="16" name="Slide Number Placeholder 15"/>
          <p:cNvSpPr>
            <a:spLocks noGrp="1"/>
          </p:cNvSpPr>
          <p:nvPr>
            <p:ph type="sldNum" sz="quarter" idx="12"/>
          </p:nvPr>
        </p:nvSpPr>
        <p:spPr/>
        <p:txBody>
          <a:bodyPr>
            <a:normAutofit fontScale="85000" lnSpcReduction="20000"/>
          </a:bodyPr>
          <a:lstStyle/>
          <a:p>
            <a:fld id="{74C2F60E-34D8-DD42-93FD-7BD7AE432328}" type="slidenum">
              <a:rPr lang="en-US"/>
              <a:pPr/>
              <a:t>62</a:t>
            </a:fld>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wordle.net</a:t>
            </a:r>
          </a:p>
        </p:txBody>
      </p:sp>
      <p:sp>
        <p:nvSpPr>
          <p:cNvPr id="3" name="Footer Placeholder 2"/>
          <p:cNvSpPr>
            <a:spLocks noGrp="1"/>
          </p:cNvSpPr>
          <p:nvPr>
            <p:ph type="ftr" sz="quarter" idx="11"/>
          </p:nvPr>
        </p:nvSpPr>
        <p:spPr/>
        <p:txBody>
          <a:bodyPr/>
          <a:lstStyle/>
          <a:p>
            <a:r>
              <a:rPr lang="en-US"/>
              <a:t>Laura Terrill Fair Lawn - Pascack 2015</a:t>
            </a:r>
          </a:p>
        </p:txBody>
      </p:sp>
      <p:pic>
        <p:nvPicPr>
          <p:cNvPr id="4" name="Picture 3" descr="Screen Shot 2014-07-28 at 8.02.06 PM.png"/>
          <p:cNvPicPr>
            <a:picLocks noChangeAspect="1"/>
          </p:cNvPicPr>
          <p:nvPr/>
        </p:nvPicPr>
        <p:blipFill>
          <a:blip r:embed="rId2"/>
          <a:stretch>
            <a:fillRect/>
          </a:stretch>
        </p:blipFill>
        <p:spPr>
          <a:xfrm>
            <a:off x="856646" y="1516098"/>
            <a:ext cx="7612606" cy="4992624"/>
          </a:xfrm>
          <a:prstGeom prst="rect">
            <a:avLst/>
          </a:prstGeom>
        </p:spPr>
      </p:pic>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63</a:t>
            </a:fld>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pPr eaLnBrk="1" hangingPunct="1"/>
            <a:r>
              <a:rPr lang="en-US">
                <a:solidFill>
                  <a:schemeClr val="accent1"/>
                </a:solidFill>
              </a:rPr>
              <a:t>Magnet Summaries</a:t>
            </a:r>
          </a:p>
        </p:txBody>
      </p:sp>
      <p:sp>
        <p:nvSpPr>
          <p:cNvPr id="216067" name="Text Box 3"/>
          <p:cNvSpPr txBox="1">
            <a:spLocks noChangeArrowheads="1"/>
          </p:cNvSpPr>
          <p:nvPr/>
        </p:nvSpPr>
        <p:spPr bwMode="auto">
          <a:xfrm>
            <a:off x="381000" y="1876425"/>
            <a:ext cx="8321675" cy="830997"/>
          </a:xfrm>
          <a:prstGeom prst="rect">
            <a:avLst/>
          </a:prstGeom>
          <a:noFill/>
          <a:ln w="9525">
            <a:noFill/>
            <a:miter lim="800000"/>
            <a:headEnd/>
            <a:tailEnd/>
          </a:ln>
        </p:spPr>
        <p:txBody>
          <a:bodyPr>
            <a:prstTxWarp prst="textNoShape">
              <a:avLst/>
            </a:prstTxWarp>
            <a:spAutoFit/>
          </a:bodyPr>
          <a:lstStyle/>
          <a:p>
            <a:r>
              <a:rPr lang="en-US" sz="2400">
                <a:solidFill>
                  <a:schemeClr val="tx2"/>
                </a:solidFill>
              </a:rPr>
              <a:t>Students use this strategy to identify key words. Then, they</a:t>
            </a:r>
          </a:p>
          <a:p>
            <a:r>
              <a:rPr lang="en-US" sz="2400">
                <a:solidFill>
                  <a:schemeClr val="tx2"/>
                </a:solidFill>
              </a:rPr>
              <a:t>use those key words to write a summary. </a:t>
            </a:r>
          </a:p>
        </p:txBody>
      </p:sp>
      <p:sp>
        <p:nvSpPr>
          <p:cNvPr id="994308" name="Text Box 4"/>
          <p:cNvSpPr txBox="1">
            <a:spLocks noChangeArrowheads="1"/>
          </p:cNvSpPr>
          <p:nvPr/>
        </p:nvSpPr>
        <p:spPr bwMode="auto">
          <a:xfrm>
            <a:off x="4800600" y="2819400"/>
            <a:ext cx="3962400" cy="3046988"/>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a:prstTxWarp prst="textNoShape">
              <a:avLst/>
            </a:prstTxWarp>
            <a:spAutoFit/>
          </a:bodyPr>
          <a:lstStyle/>
          <a:p>
            <a:r>
              <a:rPr lang="en-US" sz="2400">
                <a:solidFill>
                  <a:schemeClr val="bg1"/>
                </a:solidFill>
              </a:rPr>
              <a:t>Juan Ponce de Leon was a soldier and an explorer. He fought for Spain, then traveled to the new world with Columbus. There, he became governor of Puerto Rico. Today you can visit his tomb and his former home. </a:t>
            </a:r>
            <a:endParaRPr lang="en-US" sz="2400"/>
          </a:p>
        </p:txBody>
      </p:sp>
      <p:sp>
        <p:nvSpPr>
          <p:cNvPr id="216069" name="Rectangle 5"/>
          <p:cNvSpPr>
            <a:spLocks noChangeArrowheads="1"/>
          </p:cNvSpPr>
          <p:nvPr/>
        </p:nvSpPr>
        <p:spPr bwMode="auto">
          <a:xfrm>
            <a:off x="5592763" y="6107113"/>
            <a:ext cx="184150" cy="457200"/>
          </a:xfrm>
          <a:prstGeom prst="rect">
            <a:avLst/>
          </a:prstGeom>
          <a:noFill/>
          <a:ln w="9525">
            <a:noFill/>
            <a:miter lim="800000"/>
            <a:headEnd/>
            <a:tailEnd/>
          </a:ln>
        </p:spPr>
        <p:txBody>
          <a:bodyPr wrap="none">
            <a:prstTxWarp prst="textNoShape">
              <a:avLst/>
            </a:prstTxWarp>
            <a:spAutoFit/>
          </a:bodyPr>
          <a:lstStyle/>
          <a:p>
            <a:endParaRPr lang="en-US"/>
          </a:p>
        </p:txBody>
      </p:sp>
      <p:sp>
        <p:nvSpPr>
          <p:cNvPr id="216070" name="Text Box 6"/>
          <p:cNvSpPr txBox="1">
            <a:spLocks noChangeArrowheads="1"/>
          </p:cNvSpPr>
          <p:nvPr/>
        </p:nvSpPr>
        <p:spPr bwMode="auto">
          <a:xfrm>
            <a:off x="7239000" y="6248400"/>
            <a:ext cx="1404938" cy="366713"/>
          </a:xfrm>
          <a:prstGeom prst="rect">
            <a:avLst/>
          </a:prstGeom>
          <a:noFill/>
          <a:ln w="9525">
            <a:noFill/>
            <a:miter lim="800000"/>
            <a:headEnd/>
            <a:tailEnd/>
          </a:ln>
        </p:spPr>
        <p:txBody>
          <a:bodyPr wrap="none">
            <a:prstTxWarp prst="textNoShape">
              <a:avLst/>
            </a:prstTxWarp>
            <a:spAutoFit/>
          </a:bodyPr>
          <a:lstStyle/>
          <a:p>
            <a:r>
              <a:rPr lang="en-US" sz="1800">
                <a:solidFill>
                  <a:schemeClr val="folHlink"/>
                </a:solidFill>
              </a:rPr>
              <a:t>Buehl, 2001</a:t>
            </a:r>
            <a:endParaRPr lang="en-US"/>
          </a:p>
        </p:txBody>
      </p:sp>
      <p:sp>
        <p:nvSpPr>
          <p:cNvPr id="216071" name="Text Box 7"/>
          <p:cNvSpPr txBox="1">
            <a:spLocks noChangeArrowheads="1"/>
          </p:cNvSpPr>
          <p:nvPr/>
        </p:nvSpPr>
        <p:spPr bwMode="auto">
          <a:xfrm>
            <a:off x="517525" y="3095625"/>
            <a:ext cx="3093966" cy="156966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prstTxWarp prst="textNoShape">
              <a:avLst/>
            </a:prstTxWarp>
            <a:spAutoFit/>
          </a:bodyPr>
          <a:lstStyle/>
          <a:p>
            <a:r>
              <a:rPr lang="en-US" sz="2400">
                <a:solidFill>
                  <a:schemeClr val="bg1"/>
                </a:solidFill>
              </a:rPr>
              <a:t>soldier     explorer</a:t>
            </a:r>
          </a:p>
          <a:p>
            <a:r>
              <a:rPr lang="en-US" sz="2400">
                <a:solidFill>
                  <a:schemeClr val="bg1"/>
                </a:solidFill>
              </a:rPr>
              <a:t>    Columbus</a:t>
            </a:r>
          </a:p>
          <a:p>
            <a:r>
              <a:rPr lang="en-US" sz="2400">
                <a:solidFill>
                  <a:schemeClr val="bg1"/>
                </a:solidFill>
              </a:rPr>
              <a:t>colony       Puerto Rico</a:t>
            </a:r>
          </a:p>
          <a:p>
            <a:r>
              <a:rPr lang="en-US" sz="2400">
                <a:solidFill>
                  <a:schemeClr val="bg1"/>
                </a:solidFill>
              </a:rPr>
              <a:t>governor, tomb, estate</a:t>
            </a:r>
            <a:endParaRPr lang="en-US" sz="240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64</a:t>
            </a:fld>
            <a:endParaRPr lang="en-US"/>
          </a:p>
        </p:txBody>
      </p:sp>
      <p:sp>
        <p:nvSpPr>
          <p:cNvPr id="9" name="Footer Placeholder 8"/>
          <p:cNvSpPr>
            <a:spLocks noGrp="1"/>
          </p:cNvSpPr>
          <p:nvPr>
            <p:ph type="ftr" sz="quarter" idx="11"/>
          </p:nvPr>
        </p:nvSpPr>
        <p:spPr/>
        <p:txBody>
          <a:bodyPr/>
          <a:lstStyle/>
          <a:p>
            <a:r>
              <a:rPr lang="en-US"/>
              <a:t>Laura Terrill Fair Lawn - Pascack 2015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943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4308" grpId="0" animBg="1"/>
    </p:bld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Content Placeholder 7" descr="imageA0012.jpg"/>
          <p:cNvPicPr>
            <a:picLocks noGrp="1" noChangeAspect="1"/>
          </p:cNvPicPr>
          <p:nvPr>
            <p:ph sz="quarter" idx="1"/>
          </p:nvPr>
        </p:nvPicPr>
        <p:blipFill>
          <a:blip r:embed="rId2"/>
          <a:stretch>
            <a:fillRect/>
          </a:stretch>
        </p:blipFill>
        <p:spPr>
          <a:xfrm>
            <a:off x="790448" y="914400"/>
            <a:ext cx="7620000" cy="4978400"/>
          </a:xfrm>
        </p:spPr>
      </p:pic>
      <p:sp>
        <p:nvSpPr>
          <p:cNvPr id="3" name="Footer Placeholder 2"/>
          <p:cNvSpPr>
            <a:spLocks noGrp="1"/>
          </p:cNvSpPr>
          <p:nvPr>
            <p:ph type="ftr" sz="quarter" idx="11"/>
          </p:nvPr>
        </p:nvSpPr>
        <p:spPr/>
        <p:txBody>
          <a:bodyPr/>
          <a:lstStyle/>
          <a:p>
            <a:r>
              <a:rPr lang="en-US"/>
              <a:t>Laura Terrill Fair Lawn - Pascack 2015</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65</a:t>
            </a:fld>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images-1.jpeg"/>
          <p:cNvPicPr>
            <a:picLocks noChangeAspect="1"/>
          </p:cNvPicPr>
          <p:nvPr/>
        </p:nvPicPr>
        <p:blipFill>
          <a:blip r:embed="rId2"/>
          <a:stretch>
            <a:fillRect/>
          </a:stretch>
        </p:blipFill>
        <p:spPr>
          <a:xfrm>
            <a:off x="5889668" y="4555792"/>
            <a:ext cx="3683000" cy="2209800"/>
          </a:xfrm>
          <a:prstGeom prst="rect">
            <a:avLst/>
          </a:prstGeom>
        </p:spPr>
      </p:pic>
      <p:pic>
        <p:nvPicPr>
          <p:cNvPr id="6" name="Picture 5" descr="orologio.jpg"/>
          <p:cNvPicPr>
            <a:picLocks noChangeAspect="1"/>
          </p:cNvPicPr>
          <p:nvPr/>
        </p:nvPicPr>
        <p:blipFill>
          <a:blip r:embed="rId3"/>
          <a:stretch>
            <a:fillRect/>
          </a:stretch>
        </p:blipFill>
        <p:spPr>
          <a:xfrm>
            <a:off x="7098475" y="2384092"/>
            <a:ext cx="2554510" cy="1828800"/>
          </a:xfrm>
          <a:prstGeom prst="rect">
            <a:avLst/>
          </a:prstGeom>
        </p:spPr>
      </p:pic>
      <p:sp>
        <p:nvSpPr>
          <p:cNvPr id="12" name="Title 11"/>
          <p:cNvSpPr>
            <a:spLocks noGrp="1"/>
          </p:cNvSpPr>
          <p:nvPr>
            <p:ph type="title"/>
          </p:nvPr>
        </p:nvSpPr>
        <p:spPr/>
        <p:txBody>
          <a:bodyPr>
            <a:normAutofit/>
          </a:bodyPr>
          <a:lstStyle/>
          <a:p>
            <a:r>
              <a:rPr lang="en-US" sz="3600"/>
              <a:t>Making Authentic Text Comprehensible</a:t>
            </a:r>
          </a:p>
        </p:txBody>
      </p:sp>
      <p:sp>
        <p:nvSpPr>
          <p:cNvPr id="9" name="Footer Placeholder 8"/>
          <p:cNvSpPr>
            <a:spLocks noGrp="1"/>
          </p:cNvSpPr>
          <p:nvPr>
            <p:ph type="ftr" sz="quarter" idx="11"/>
          </p:nvPr>
        </p:nvSpPr>
        <p:spPr/>
        <p:txBody>
          <a:bodyPr/>
          <a:lstStyle/>
          <a:p>
            <a:r>
              <a:rPr lang="en-US"/>
              <a:t>Laura Terrill Fair Lawn - Pascack 2015</a:t>
            </a:r>
          </a:p>
        </p:txBody>
      </p:sp>
      <p:pic>
        <p:nvPicPr>
          <p:cNvPr id="5" name="Picture 4" descr="images.jpeg"/>
          <p:cNvPicPr>
            <a:picLocks noChangeAspect="1"/>
          </p:cNvPicPr>
          <p:nvPr/>
        </p:nvPicPr>
        <p:blipFill>
          <a:blip r:embed="rId4"/>
          <a:stretch>
            <a:fillRect/>
          </a:stretch>
        </p:blipFill>
        <p:spPr>
          <a:xfrm>
            <a:off x="5545805" y="4596940"/>
            <a:ext cx="2130552" cy="2130552"/>
          </a:xfrm>
          <a:prstGeom prst="rect">
            <a:avLst/>
          </a:prstGeom>
        </p:spPr>
      </p:pic>
      <p:pic>
        <p:nvPicPr>
          <p:cNvPr id="7" name="Picture 6" descr="peso_forma.jpg"/>
          <p:cNvPicPr>
            <a:picLocks noChangeAspect="1"/>
          </p:cNvPicPr>
          <p:nvPr/>
        </p:nvPicPr>
        <p:blipFill>
          <a:blip r:embed="rId5"/>
          <a:stretch>
            <a:fillRect/>
          </a:stretch>
        </p:blipFill>
        <p:spPr>
          <a:xfrm>
            <a:off x="5553185" y="2155492"/>
            <a:ext cx="1752600" cy="2400300"/>
          </a:xfrm>
          <a:prstGeom prst="rect">
            <a:avLst/>
          </a:prstGeom>
        </p:spPr>
      </p:pic>
      <p:pic>
        <p:nvPicPr>
          <p:cNvPr id="3" name="Picture 2" descr="Unknown.jpeg"/>
          <p:cNvPicPr>
            <a:picLocks noChangeAspect="1"/>
          </p:cNvPicPr>
          <p:nvPr/>
        </p:nvPicPr>
        <p:blipFill>
          <a:blip r:embed="rId6"/>
          <a:stretch>
            <a:fillRect/>
          </a:stretch>
        </p:blipFill>
        <p:spPr>
          <a:xfrm>
            <a:off x="6555419" y="1359260"/>
            <a:ext cx="1124712" cy="1124712"/>
          </a:xfrm>
          <a:prstGeom prst="rect">
            <a:avLst/>
          </a:prstGeom>
        </p:spPr>
      </p:pic>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66</a:t>
            </a:fld>
            <a:endParaRPr lang="en-US"/>
          </a:p>
        </p:txBody>
      </p:sp>
      <p:pic>
        <p:nvPicPr>
          <p:cNvPr id="13" name="Content Placeholder 7" descr="imageA0012.jpg"/>
          <p:cNvPicPr>
            <a:picLocks noChangeAspect="1"/>
          </p:cNvPicPr>
          <p:nvPr/>
        </p:nvPicPr>
        <p:blipFill>
          <a:blip r:embed="rId7"/>
          <a:stretch>
            <a:fillRect/>
          </a:stretch>
        </p:blipFill>
        <p:spPr>
          <a:xfrm>
            <a:off x="89515" y="2155492"/>
            <a:ext cx="5794312" cy="3785616"/>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Practice in target language; assess in English </a:t>
            </a:r>
          </a:p>
        </p:txBody>
      </p:sp>
      <p:sp>
        <p:nvSpPr>
          <p:cNvPr id="3" name="Footer Placeholder 2"/>
          <p:cNvSpPr>
            <a:spLocks noGrp="1"/>
          </p:cNvSpPr>
          <p:nvPr>
            <p:ph type="ftr" sz="quarter" idx="11"/>
          </p:nvPr>
        </p:nvSpPr>
        <p:spPr/>
        <p:txBody>
          <a:bodyPr/>
          <a:lstStyle/>
          <a:p>
            <a:r>
              <a:rPr lang="en-US"/>
              <a:t>Laura Terrill Fair Lawn - Pascack 2015</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67</a:t>
            </a:fld>
            <a:endParaRPr lang="en-US"/>
          </a:p>
        </p:txBody>
      </p:sp>
      <p:sp>
        <p:nvSpPr>
          <p:cNvPr id="6" name="TextBox 5"/>
          <p:cNvSpPr txBox="1"/>
          <p:nvPr/>
        </p:nvSpPr>
        <p:spPr>
          <a:xfrm>
            <a:off x="277157" y="1823734"/>
            <a:ext cx="2196006" cy="615553"/>
          </a:xfrm>
          <a:prstGeom prst="rect">
            <a:avLst/>
          </a:prstGeom>
          <a:noFill/>
        </p:spPr>
        <p:txBody>
          <a:bodyPr wrap="none" rtlCol="0">
            <a:spAutoFit/>
          </a:bodyPr>
          <a:lstStyle/>
          <a:p>
            <a:r>
              <a:rPr lang="en-US" b="1"/>
              <a:t>Comment dit-on…..</a:t>
            </a:r>
          </a:p>
          <a:p>
            <a:r>
              <a:rPr lang="en-US" sz="1600" i="1"/>
              <a:t>How do you say….</a:t>
            </a:r>
          </a:p>
        </p:txBody>
      </p:sp>
      <p:pic>
        <p:nvPicPr>
          <p:cNvPr id="7" name="Picture 6" descr="orologio.jpg"/>
          <p:cNvPicPr>
            <a:picLocks noChangeAspect="1"/>
          </p:cNvPicPr>
          <p:nvPr/>
        </p:nvPicPr>
        <p:blipFill>
          <a:blip r:embed="rId2"/>
          <a:stretch>
            <a:fillRect/>
          </a:stretch>
        </p:blipFill>
        <p:spPr>
          <a:xfrm>
            <a:off x="3603160" y="1689336"/>
            <a:ext cx="1788157" cy="1280160"/>
          </a:xfrm>
          <a:prstGeom prst="rect">
            <a:avLst/>
          </a:prstGeom>
        </p:spPr>
      </p:pic>
      <p:sp>
        <p:nvSpPr>
          <p:cNvPr id="8" name="TextBox 7"/>
          <p:cNvSpPr txBox="1"/>
          <p:nvPr/>
        </p:nvSpPr>
        <p:spPr>
          <a:xfrm>
            <a:off x="251877" y="2651296"/>
            <a:ext cx="8656813" cy="2308324"/>
          </a:xfrm>
          <a:prstGeom prst="rect">
            <a:avLst/>
          </a:prstGeom>
          <a:noFill/>
        </p:spPr>
        <p:txBody>
          <a:bodyPr wrap="none" rtlCol="0">
            <a:spAutoFit/>
          </a:bodyPr>
          <a:lstStyle/>
          <a:p>
            <a:r>
              <a:rPr lang="en-US" b="1"/>
              <a:t>Cherchez les mots qui indiquent…..</a:t>
            </a:r>
          </a:p>
          <a:p>
            <a:r>
              <a:rPr lang="en-US" sz="1400" i="1"/>
              <a:t>Find the words that indicate….</a:t>
            </a:r>
          </a:p>
          <a:p>
            <a:pPr marL="800100" lvl="1" indent="-342900">
              <a:buFont typeface="+mj-lt"/>
              <a:buAutoNum type="arabicPeriod"/>
            </a:pPr>
            <a:r>
              <a:rPr lang="en-US" sz="1600" b="1"/>
              <a:t>une quantité de coca </a:t>
            </a:r>
            <a:r>
              <a:rPr lang="en-US" sz="1600" i="1"/>
              <a:t>(an amount of coke)</a:t>
            </a:r>
          </a:p>
          <a:p>
            <a:pPr marL="800100" lvl="1" indent="-342900">
              <a:buFont typeface="+mj-lt"/>
              <a:buAutoNum type="arabicPeriod"/>
            </a:pPr>
            <a:r>
              <a:rPr lang="en-US" sz="1600" b="1"/>
              <a:t>pas toutes les profiteroles   </a:t>
            </a:r>
            <a:r>
              <a:rPr lang="en-US" sz="1600" i="1"/>
              <a:t>(not all the profiteroles)</a:t>
            </a:r>
          </a:p>
          <a:p>
            <a:pPr marL="800100" lvl="1" indent="-342900">
              <a:buFont typeface="+mj-lt"/>
              <a:buAutoNum type="arabicPeriod"/>
            </a:pPr>
            <a:r>
              <a:rPr lang="en-US" sz="1600" b="1"/>
              <a:t>une sauce blanche</a:t>
            </a:r>
            <a:r>
              <a:rPr lang="en-US" sz="1600"/>
              <a:t>  </a:t>
            </a:r>
            <a:r>
              <a:rPr lang="en-US" sz="1600" i="1"/>
              <a:t>(a white sauce)</a:t>
            </a:r>
          </a:p>
          <a:p>
            <a:pPr marL="800100" lvl="1" indent="-342900">
              <a:buFont typeface="+mj-lt"/>
              <a:buAutoNum type="arabicPeriod"/>
            </a:pPr>
            <a:r>
              <a:rPr lang="en-US" sz="1600" b="1"/>
              <a:t>Quelquechose de jaune qui va souvent avec un hamburger</a:t>
            </a:r>
          </a:p>
          <a:p>
            <a:pPr marL="800100" lvl="1" indent="-342900"/>
            <a:r>
              <a:rPr lang="en-US" sz="1600"/>
              <a:t>        </a:t>
            </a:r>
            <a:r>
              <a:rPr lang="en-US" sz="1600" i="1"/>
              <a:t>(something yellow that often goes with a  hamburger)</a:t>
            </a:r>
          </a:p>
          <a:p>
            <a:pPr marL="800100" lvl="1" indent="-342900">
              <a:buFont typeface="+mj-lt"/>
              <a:buAutoNum type="arabicPeriod" startAt="5"/>
            </a:pPr>
            <a:r>
              <a:rPr lang="en-US" sz="1600" b="1"/>
              <a:t>La nourriture qui exige plus de deux heures de marcher pour éliminer les calories</a:t>
            </a:r>
          </a:p>
          <a:p>
            <a:pPr marL="800100" lvl="1" indent="-342900"/>
            <a:r>
              <a:rPr lang="en-US" sz="1600" i="1"/>
              <a:t>       (the food that requires more than 2 hours of walking to get rid of calories)</a:t>
            </a:r>
          </a:p>
        </p:txBody>
      </p:sp>
      <p:pic>
        <p:nvPicPr>
          <p:cNvPr id="9" name="Picture 8" descr="images-1.jpeg"/>
          <p:cNvPicPr>
            <a:picLocks noChangeAspect="1"/>
          </p:cNvPicPr>
          <p:nvPr/>
        </p:nvPicPr>
        <p:blipFill>
          <a:blip r:embed="rId3"/>
          <a:stretch>
            <a:fillRect/>
          </a:stretch>
        </p:blipFill>
        <p:spPr>
          <a:xfrm>
            <a:off x="6209995" y="1516698"/>
            <a:ext cx="2621280" cy="1572768"/>
          </a:xfrm>
          <a:prstGeom prst="rect">
            <a:avLst/>
          </a:prstGeom>
        </p:spPr>
      </p:pic>
      <p:pic>
        <p:nvPicPr>
          <p:cNvPr id="5" name="Picture 4" descr="images.jpeg"/>
          <p:cNvPicPr>
            <a:picLocks noChangeAspect="1"/>
          </p:cNvPicPr>
          <p:nvPr/>
        </p:nvPicPr>
        <p:blipFill>
          <a:blip r:embed="rId4"/>
          <a:stretch>
            <a:fillRect/>
          </a:stretch>
        </p:blipFill>
        <p:spPr>
          <a:xfrm>
            <a:off x="5391317" y="1516698"/>
            <a:ext cx="1581912" cy="1581912"/>
          </a:xfrm>
          <a:prstGeom prst="rect">
            <a:avLst/>
          </a:prstGeom>
        </p:spPr>
      </p:pic>
      <p:sp>
        <p:nvSpPr>
          <p:cNvPr id="10" name="TextBox 9"/>
          <p:cNvSpPr txBox="1"/>
          <p:nvPr/>
        </p:nvSpPr>
        <p:spPr>
          <a:xfrm>
            <a:off x="533400" y="5168913"/>
            <a:ext cx="3123731" cy="646331"/>
          </a:xfrm>
          <a:prstGeom prst="rect">
            <a:avLst/>
          </a:prstGeom>
          <a:noFill/>
        </p:spPr>
        <p:txBody>
          <a:bodyPr wrap="none" rtlCol="0">
            <a:spAutoFit/>
          </a:bodyPr>
          <a:lstStyle/>
          <a:p>
            <a:r>
              <a:rPr lang="en-US" b="1"/>
              <a:t>Quelle est l’idée principale?</a:t>
            </a:r>
          </a:p>
          <a:p>
            <a:r>
              <a:rPr lang="en-US" i="1"/>
              <a:t>What is the main idea?</a:t>
            </a:r>
          </a:p>
        </p:txBody>
      </p:sp>
      <p:sp>
        <p:nvSpPr>
          <p:cNvPr id="11" name="TextBox 10"/>
          <p:cNvSpPr txBox="1"/>
          <p:nvPr/>
        </p:nvSpPr>
        <p:spPr>
          <a:xfrm>
            <a:off x="3603160" y="5041760"/>
            <a:ext cx="5453571" cy="1754327"/>
          </a:xfrm>
          <a:prstGeom prst="rect">
            <a:avLst/>
          </a:prstGeom>
          <a:noFill/>
        </p:spPr>
        <p:txBody>
          <a:bodyPr wrap="none" rtlCol="0">
            <a:spAutoFit/>
          </a:bodyPr>
          <a:lstStyle/>
          <a:p>
            <a:pPr marL="342900" indent="-342900">
              <a:buAutoNum type="alphaLcPeriod"/>
            </a:pPr>
            <a:r>
              <a:rPr lang="en-US" b="1"/>
              <a:t>La différence entre les hommes et les femmes</a:t>
            </a:r>
          </a:p>
          <a:p>
            <a:pPr marL="342900" indent="-342900"/>
            <a:r>
              <a:rPr lang="en-US" i="1"/>
              <a:t>	(difference between men and women)</a:t>
            </a:r>
          </a:p>
          <a:p>
            <a:pPr marL="342900" indent="-342900">
              <a:buAutoNum type="alphaLcPeriod" startAt="2"/>
            </a:pPr>
            <a:r>
              <a:rPr lang="en-US" b="1"/>
              <a:t>Une comparaison entre les calories et l’activité</a:t>
            </a:r>
          </a:p>
          <a:p>
            <a:pPr marL="342900" indent="-342900"/>
            <a:r>
              <a:rPr lang="en-US"/>
              <a:t>	</a:t>
            </a:r>
            <a:r>
              <a:rPr lang="en-US" sz="1600" i="1"/>
              <a:t>(A comparaison between calories and activity)</a:t>
            </a:r>
          </a:p>
          <a:p>
            <a:pPr marL="342900" indent="-342900"/>
            <a:r>
              <a:rPr lang="en-US"/>
              <a:t>c.    </a:t>
            </a:r>
            <a:r>
              <a:rPr lang="en-US" b="1"/>
              <a:t>La nourriture qui est de mauvaise santé</a:t>
            </a:r>
          </a:p>
          <a:p>
            <a:pPr marL="342900" indent="-342900"/>
            <a:r>
              <a:rPr lang="en-US"/>
              <a:t>       </a:t>
            </a:r>
            <a:r>
              <a:rPr lang="en-US" sz="1600" i="1"/>
              <a:t>(food that is unhealthy)</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INTERPRETIVE TASK COMPREHENSION GUIDE</a:t>
            </a:r>
          </a:p>
        </p:txBody>
      </p:sp>
      <p:sp>
        <p:nvSpPr>
          <p:cNvPr id="5" name="Content Placeholder 4"/>
          <p:cNvSpPr>
            <a:spLocks noGrp="1"/>
          </p:cNvSpPr>
          <p:nvPr>
            <p:ph idx="1"/>
          </p:nvPr>
        </p:nvSpPr>
        <p:spPr/>
        <p:txBody>
          <a:bodyPr>
            <a:normAutofit lnSpcReduction="10000"/>
          </a:bodyPr>
          <a:lstStyle/>
          <a:p>
            <a:r>
              <a:rPr lang="en-US"/>
              <a:t>Key Word Recognition</a:t>
            </a:r>
          </a:p>
          <a:p>
            <a:r>
              <a:rPr lang="en-US"/>
              <a:t>Main Idea(s)</a:t>
            </a:r>
          </a:p>
          <a:p>
            <a:r>
              <a:rPr lang="en-US"/>
              <a:t>Supporting Details</a:t>
            </a:r>
          </a:p>
          <a:p>
            <a:r>
              <a:rPr lang="en-US"/>
              <a:t>Organizational Features</a:t>
            </a:r>
          </a:p>
          <a:p>
            <a:r>
              <a:rPr lang="en-US"/>
              <a:t>Guessing Meaning from Context</a:t>
            </a:r>
          </a:p>
          <a:p>
            <a:r>
              <a:rPr lang="en-US"/>
              <a:t>Inferences</a:t>
            </a:r>
          </a:p>
          <a:p>
            <a:r>
              <a:rPr lang="en-US"/>
              <a:t>Author’s Perspective </a:t>
            </a:r>
          </a:p>
          <a:p>
            <a:r>
              <a:rPr lang="en-US"/>
              <a:t>Comparing Cultural Perspecives</a:t>
            </a:r>
          </a:p>
          <a:p>
            <a:r>
              <a:rPr lang="en-US"/>
              <a:t>Personal Reaction to the Text</a:t>
            </a:r>
          </a:p>
        </p:txBody>
      </p:sp>
      <p:sp>
        <p:nvSpPr>
          <p:cNvPr id="4" name="TextBox 3"/>
          <p:cNvSpPr txBox="1"/>
          <p:nvPr/>
        </p:nvSpPr>
        <p:spPr>
          <a:xfrm>
            <a:off x="1541004" y="6177128"/>
            <a:ext cx="7662261" cy="646331"/>
          </a:xfrm>
          <a:prstGeom prst="rect">
            <a:avLst/>
          </a:prstGeom>
          <a:noFill/>
        </p:spPr>
        <p:txBody>
          <a:bodyPr wrap="none" rtlCol="0">
            <a:spAutoFit/>
          </a:bodyPr>
          <a:lstStyle/>
          <a:p>
            <a:r>
              <a:rPr lang="en-US"/>
              <a:t>Adapted from: </a:t>
            </a:r>
            <a:r>
              <a:rPr lang="en-US">
                <a:sym typeface="Symbol"/>
              </a:rPr>
              <a:t></a:t>
            </a:r>
            <a:r>
              <a:rPr lang="en-US"/>
              <a:t>2013 Implementing Integrated Performance Assessment </a:t>
            </a:r>
          </a:p>
          <a:p>
            <a:endParaRPr lang="en-US"/>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68</a:t>
            </a:fld>
            <a:endParaRPr lang="en-US"/>
          </a:p>
        </p:txBody>
      </p:sp>
      <p:sp>
        <p:nvSpPr>
          <p:cNvPr id="7" name="Footer Placeholder 6"/>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4498" name="Text Box 2"/>
          <p:cNvSpPr txBox="1">
            <a:spLocks noChangeArrowheads="1"/>
          </p:cNvSpPr>
          <p:nvPr/>
        </p:nvSpPr>
        <p:spPr bwMode="auto">
          <a:xfrm>
            <a:off x="612648" y="1727200"/>
            <a:ext cx="7350515" cy="3949863"/>
          </a:xfrm>
          <a:prstGeom prst="rect">
            <a:avLst/>
          </a:prstGeom>
          <a:noFill/>
          <a:ln w="19050" cap="flat" cmpd="sng" algn="ctr">
            <a:solidFill>
              <a:schemeClr val="accent2"/>
            </a:solidFill>
            <a:prstDash val="solid"/>
            <a:miter lim="800000"/>
            <a:headEnd type="none" w="med" len="med"/>
            <a:tailEnd type="none" w="med" len="med"/>
          </a:ln>
        </p:spPr>
        <p:txBody>
          <a:bodyPr vert="horz" wrap="square" lIns="91440" tIns="91440" rIns="91440" bIns="9144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tx1"/>
                </a:solidFill>
                <a:effectLst/>
                <a:ea typeface="ＭＳ Ｐゴシック" pitchFamily="-84" charset="-128"/>
              </a:rPr>
              <a:t>Ingrédients (2 personnes): </a:t>
            </a:r>
            <a:endParaRPr kumimoji="0" lang="en-US" sz="2400" b="0" i="0" u="none" strike="noStrike" cap="none" normalizeH="0" baseline="0">
              <a:ln>
                <a:noFill/>
              </a:ln>
              <a:solidFill>
                <a:schemeClr val="tx1"/>
              </a:solidFill>
              <a:effectLst/>
              <a:ea typeface="ＭＳ Ｐゴシック" pitchFamily="-8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ea typeface="ＭＳ Ｐゴシック" pitchFamily="-84" charset="-128"/>
              </a:rPr>
              <a:t>- 6 Fraises</a:t>
            </a:r>
            <a:br>
              <a:rPr kumimoji="0" lang="en-US" sz="2400" b="0" i="0" u="none" strike="noStrike" cap="none" normalizeH="0" baseline="0">
                <a:ln>
                  <a:noFill/>
                </a:ln>
                <a:solidFill>
                  <a:schemeClr val="tx1"/>
                </a:solidFill>
                <a:effectLst/>
                <a:ea typeface="ＭＳ Ｐゴシック" pitchFamily="-84" charset="-128"/>
              </a:rPr>
            </a:br>
            <a:r>
              <a:rPr kumimoji="0" lang="en-US" sz="2400" b="0" i="0" u="none" strike="noStrike" cap="none" normalizeH="0" baseline="0">
                <a:ln>
                  <a:noFill/>
                </a:ln>
                <a:solidFill>
                  <a:schemeClr val="tx1"/>
                </a:solidFill>
                <a:effectLst/>
                <a:ea typeface="ＭＳ Ｐゴシック" pitchFamily="-84" charset="-128"/>
              </a:rPr>
              <a:t>- 2 Kiwis</a:t>
            </a:r>
            <a:br>
              <a:rPr kumimoji="0" lang="en-US" sz="2400" b="0" i="0" u="none" strike="noStrike" cap="none" normalizeH="0" baseline="0">
                <a:ln>
                  <a:noFill/>
                </a:ln>
                <a:solidFill>
                  <a:schemeClr val="tx1"/>
                </a:solidFill>
                <a:effectLst/>
                <a:ea typeface="ＭＳ Ｐゴシック" pitchFamily="-84" charset="-128"/>
              </a:rPr>
            </a:br>
            <a:r>
              <a:rPr kumimoji="0" lang="en-US" sz="2400" b="0" i="0" u="none" strike="noStrike" cap="none" normalizeH="0" baseline="0">
                <a:ln>
                  <a:noFill/>
                </a:ln>
                <a:solidFill>
                  <a:schemeClr val="tx1"/>
                </a:solidFill>
                <a:effectLst/>
                <a:ea typeface="ＭＳ Ｐゴシック" pitchFamily="-84" charset="-128"/>
              </a:rPr>
              <a:t>- 1 Pomme Gala</a:t>
            </a:r>
            <a:br>
              <a:rPr kumimoji="0" lang="en-US" sz="2400" b="0" i="0" u="none" strike="noStrike" cap="none" normalizeH="0" baseline="0">
                <a:ln>
                  <a:noFill/>
                </a:ln>
                <a:solidFill>
                  <a:schemeClr val="tx1"/>
                </a:solidFill>
                <a:effectLst/>
                <a:ea typeface="ＭＳ Ｐゴシック" pitchFamily="-84" charset="-128"/>
              </a:rPr>
            </a:br>
            <a:r>
              <a:rPr kumimoji="0" lang="en-US" sz="2400" b="0" i="0" u="none" strike="noStrike" cap="none" normalizeH="0" baseline="0">
                <a:ln>
                  <a:noFill/>
                </a:ln>
                <a:solidFill>
                  <a:schemeClr val="tx1"/>
                </a:solidFill>
                <a:effectLst/>
                <a:ea typeface="ＭＳ Ｐゴシック" pitchFamily="-84" charset="-128"/>
              </a:rPr>
              <a:t>- 6 Grains Raisins</a:t>
            </a:r>
            <a:br>
              <a:rPr kumimoji="0" lang="en-US" sz="2400" b="0" i="0" u="none" strike="noStrike" cap="none" normalizeH="0" baseline="0">
                <a:ln>
                  <a:noFill/>
                </a:ln>
                <a:solidFill>
                  <a:schemeClr val="tx1"/>
                </a:solidFill>
                <a:effectLst/>
                <a:ea typeface="ＭＳ Ｐゴシック" pitchFamily="-84" charset="-128"/>
              </a:rPr>
            </a:br>
            <a:r>
              <a:rPr kumimoji="0" lang="en-US" sz="2400" b="0" i="0" u="none" strike="noStrike" cap="none" normalizeH="0" baseline="0">
                <a:ln>
                  <a:noFill/>
                </a:ln>
                <a:solidFill>
                  <a:schemeClr val="tx1"/>
                </a:solidFill>
                <a:effectLst/>
                <a:ea typeface="ＭＳ Ｐゴシック" pitchFamily="-84" charset="-128"/>
              </a:rPr>
              <a:t>- 1 Orange</a:t>
            </a:r>
            <a:br>
              <a:rPr kumimoji="0" lang="en-US" sz="2400" b="0" i="0" u="none" strike="noStrike" cap="none" normalizeH="0" baseline="0">
                <a:ln>
                  <a:noFill/>
                </a:ln>
                <a:solidFill>
                  <a:schemeClr val="tx1"/>
                </a:solidFill>
                <a:effectLst/>
                <a:ea typeface="ＭＳ Ｐゴシック" pitchFamily="-84" charset="-128"/>
              </a:rPr>
            </a:br>
            <a:r>
              <a:rPr kumimoji="0" lang="en-US" sz="2400" b="0" i="0" u="none" strike="noStrike" cap="none" normalizeH="0" baseline="0">
                <a:ln>
                  <a:noFill/>
                </a:ln>
                <a:solidFill>
                  <a:schemeClr val="tx1"/>
                </a:solidFill>
                <a:effectLst/>
                <a:ea typeface="ＭＳ Ｐゴシック" pitchFamily="-84" charset="-128"/>
              </a:rPr>
              <a:t>- 12 cl de Limonade</a:t>
            </a:r>
            <a:br>
              <a:rPr kumimoji="0" lang="en-US" sz="2400" b="0" i="0" u="none" strike="noStrike" cap="none" normalizeH="0" baseline="0">
                <a:ln>
                  <a:noFill/>
                </a:ln>
                <a:solidFill>
                  <a:schemeClr val="tx1"/>
                </a:solidFill>
                <a:effectLst/>
                <a:ea typeface="ＭＳ Ｐゴシック" pitchFamily="-84" charset="-128"/>
              </a:rPr>
            </a:br>
            <a:r>
              <a:rPr kumimoji="0" lang="en-US" sz="2400" b="0" i="0" u="none" strike="noStrike" cap="none" normalizeH="0" baseline="0">
                <a:ln>
                  <a:noFill/>
                </a:ln>
                <a:solidFill>
                  <a:schemeClr val="tx1"/>
                </a:solidFill>
                <a:effectLst/>
                <a:ea typeface="ＭＳ Ｐゴシック" pitchFamily="-84" charset="-128"/>
              </a:rPr>
              <a:t>- 2 càs Bombées de Sucre</a:t>
            </a:r>
            <a:br>
              <a:rPr kumimoji="0" lang="en-US" sz="2400" b="0" i="0" u="none" strike="noStrike" cap="none" normalizeH="0" baseline="0">
                <a:ln>
                  <a:noFill/>
                </a:ln>
                <a:solidFill>
                  <a:schemeClr val="tx1"/>
                </a:solidFill>
                <a:effectLst/>
                <a:ea typeface="ＭＳ Ｐゴシック" pitchFamily="-84" charset="-128"/>
              </a:rPr>
            </a:br>
            <a:r>
              <a:rPr kumimoji="0" lang="en-US" sz="2400" b="0" i="0" u="none" strike="noStrike" cap="none" normalizeH="0" baseline="0">
                <a:ln>
                  <a:noFill/>
                </a:ln>
                <a:solidFill>
                  <a:schemeClr val="tx1"/>
                </a:solidFill>
                <a:effectLst/>
                <a:ea typeface="ＭＳ Ｐゴシック" pitchFamily="-84" charset="-128"/>
              </a:rPr>
              <a:t>- 1 càc de Fleur d’Oranger - 1 Pincée de Cannelle</a:t>
            </a:r>
            <a:br>
              <a:rPr kumimoji="0" lang="en-US" sz="2400" b="0" i="0" u="none" strike="noStrike" cap="none" normalizeH="0" baseline="0">
                <a:ln>
                  <a:noFill/>
                </a:ln>
                <a:solidFill>
                  <a:schemeClr val="tx1"/>
                </a:solidFill>
                <a:effectLst/>
                <a:ea typeface="ＭＳ Ｐゴシック" pitchFamily="-84" charset="-128"/>
              </a:rPr>
            </a:br>
            <a:r>
              <a:rPr kumimoji="0" lang="en-US" sz="2400" b="0" i="0" u="none" strike="noStrike" cap="none" normalizeH="0" baseline="0">
                <a:ln>
                  <a:noFill/>
                </a:ln>
                <a:solidFill>
                  <a:schemeClr val="tx1"/>
                </a:solidFill>
                <a:effectLst/>
                <a:ea typeface="ＭＳ Ｐゴシック" pitchFamily="-84" charset="-128"/>
              </a:rPr>
              <a:t>- 1 Sachet de Sucre Vanillé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ea typeface="Times New Roman" pitchFamily="-84" charset="0"/>
            </a:endParaRPr>
          </a:p>
        </p:txBody>
      </p:sp>
      <p:sp>
        <p:nvSpPr>
          <p:cNvPr id="7" name="Rectangle 6"/>
          <p:cNvSpPr/>
          <p:nvPr/>
        </p:nvSpPr>
        <p:spPr>
          <a:xfrm>
            <a:off x="1235019" y="5575463"/>
            <a:ext cx="7686720" cy="1384995"/>
          </a:xfrm>
          <a:prstGeom prst="rect">
            <a:avLst/>
          </a:prstGeom>
        </p:spPr>
        <p:txBody>
          <a:bodyPr wrap="none">
            <a:spAutoFit/>
          </a:bodyPr>
          <a:lstStyle/>
          <a:p>
            <a:pPr marL="457200" indent="-457200">
              <a:buFont typeface="+mj-lt"/>
              <a:buAutoNum type="arabicPeriod"/>
            </a:pPr>
            <a:r>
              <a:rPr lang="en-US" sz="2800">
                <a:solidFill>
                  <a:srgbClr val="FF0000"/>
                </a:solidFill>
              </a:rPr>
              <a:t>What might the title be for this recipe?</a:t>
            </a:r>
          </a:p>
          <a:p>
            <a:pPr marL="457200" indent="-457200">
              <a:buFont typeface="+mj-lt"/>
              <a:buAutoNum type="arabicPeriod"/>
            </a:pPr>
            <a:r>
              <a:rPr lang="en-US" sz="2800">
                <a:solidFill>
                  <a:srgbClr val="FF0000"/>
                </a:solidFill>
              </a:rPr>
              <a:t>Would you like this recipe? Why or why not? </a:t>
            </a:r>
          </a:p>
          <a:p>
            <a:pPr marL="342900" indent="-342900">
              <a:buAutoNum type="arabicPeriod"/>
            </a:pPr>
            <a:endParaRPr lang="en-US" sz="2800">
              <a:solidFill>
                <a:srgbClr val="FF0000"/>
              </a:solidFill>
            </a:endParaRPr>
          </a:p>
        </p:txBody>
      </p:sp>
      <p:sp>
        <p:nvSpPr>
          <p:cNvPr id="4" name="Title 3"/>
          <p:cNvSpPr>
            <a:spLocks noGrp="1"/>
          </p:cNvSpPr>
          <p:nvPr>
            <p:ph type="title"/>
          </p:nvPr>
        </p:nvSpPr>
        <p:spPr/>
        <p:txBody>
          <a:bodyPr/>
          <a:lstStyle/>
          <a:p>
            <a:r>
              <a:rPr lang="en-US"/>
              <a:t>Main Idea/Supporting Details</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69</a:t>
            </a:fld>
            <a:endParaRPr lang="en-US"/>
          </a:p>
        </p:txBody>
      </p:sp>
      <p:sp>
        <p:nvSpPr>
          <p:cNvPr id="6" name="Footer Placeholder 5"/>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5137150" y="2209800"/>
            <a:ext cx="3333750" cy="2560638"/>
          </a:xfrm>
          <a:prstGeom prst="rect">
            <a:avLst/>
          </a:prstGeom>
          <a:noFill/>
          <a:ln w="9525">
            <a:noFill/>
            <a:miter lim="800000"/>
            <a:headEnd/>
            <a:tailEnd/>
          </a:ln>
        </p:spPr>
        <p:txBody>
          <a:bodyPr wrap="none">
            <a:prstTxWarp prst="textNoShape">
              <a:avLst/>
            </a:prstTxWarp>
            <a:spAutoFit/>
          </a:bodyPr>
          <a:lstStyle/>
          <a:p>
            <a:pPr eaLnBrk="1" hangingPunct="1">
              <a:lnSpc>
                <a:spcPct val="90000"/>
              </a:lnSpc>
              <a:spcBef>
                <a:spcPct val="20000"/>
              </a:spcBef>
            </a:pPr>
            <a:r>
              <a:rPr lang="en-US" sz="4400" i="1">
                <a:solidFill>
                  <a:schemeClr val="tx2"/>
                </a:solidFill>
              </a:rPr>
              <a:t>what occurs </a:t>
            </a:r>
          </a:p>
          <a:p>
            <a:pPr eaLnBrk="1" hangingPunct="1">
              <a:lnSpc>
                <a:spcPct val="90000"/>
              </a:lnSpc>
              <a:spcBef>
                <a:spcPct val="20000"/>
              </a:spcBef>
            </a:pPr>
            <a:r>
              <a:rPr lang="en-US" sz="4400" i="1">
                <a:solidFill>
                  <a:schemeClr val="tx2"/>
                </a:solidFill>
              </a:rPr>
              <a:t>inside the </a:t>
            </a:r>
          </a:p>
          <a:p>
            <a:pPr eaLnBrk="1" hangingPunct="1">
              <a:lnSpc>
                <a:spcPct val="90000"/>
              </a:lnSpc>
              <a:spcBef>
                <a:spcPct val="20000"/>
              </a:spcBef>
            </a:pPr>
            <a:r>
              <a:rPr lang="en-US" sz="4400" i="1">
                <a:solidFill>
                  <a:schemeClr val="tx2"/>
                </a:solidFill>
              </a:rPr>
              <a:t>head.</a:t>
            </a:r>
            <a:endParaRPr lang="en-US" sz="3600">
              <a:solidFill>
                <a:schemeClr val="tx2"/>
              </a:solidFill>
            </a:endParaRPr>
          </a:p>
          <a:p>
            <a:endParaRPr lang="en-US">
              <a:solidFill>
                <a:schemeClr val="hlink"/>
              </a:solidFill>
            </a:endParaRPr>
          </a:p>
        </p:txBody>
      </p:sp>
      <p:sp>
        <p:nvSpPr>
          <p:cNvPr id="57347" name="Rectangle 4"/>
          <p:cNvSpPr>
            <a:spLocks noGrp="1" noChangeArrowheads="1"/>
          </p:cNvSpPr>
          <p:nvPr>
            <p:ph type="title"/>
          </p:nvPr>
        </p:nvSpPr>
        <p:spPr>
          <a:xfrm>
            <a:off x="491072" y="169342"/>
            <a:ext cx="7772400" cy="1143000"/>
          </a:xfrm>
        </p:spPr>
        <p:txBody>
          <a:bodyPr/>
          <a:lstStyle/>
          <a:p>
            <a:pPr eaLnBrk="1" hangingPunct="1"/>
            <a:r>
              <a:rPr lang="en-US" smtClean="0">
                <a:latin typeface="Calibri" pitchFamily="-1" charset="0"/>
                <a:ea typeface="Calibri" pitchFamily="-1" charset="0"/>
                <a:cs typeface="Calibri" pitchFamily="-1" charset="0"/>
              </a:rPr>
              <a:t>Learning is ……</a:t>
            </a:r>
          </a:p>
        </p:txBody>
      </p:sp>
      <p:sp>
        <p:nvSpPr>
          <p:cNvPr id="8" name="Footer Placeholder 7"/>
          <p:cNvSpPr>
            <a:spLocks noGrp="1"/>
          </p:cNvSpPr>
          <p:nvPr>
            <p:ph type="ftr" sz="quarter" idx="11"/>
          </p:nvPr>
        </p:nvSpPr>
        <p:spPr/>
        <p:txBody>
          <a:bodyPr/>
          <a:lstStyle/>
          <a:p>
            <a:r>
              <a:rPr lang="en-US"/>
              <a:t>Laura Terrill Fair Lawn - Pascack 2015</a:t>
            </a:r>
          </a:p>
        </p:txBody>
      </p:sp>
      <p:sp>
        <p:nvSpPr>
          <p:cNvPr id="57349" name="Text Box 5"/>
          <p:cNvSpPr txBox="1">
            <a:spLocks noChangeArrowheads="1"/>
          </p:cNvSpPr>
          <p:nvPr/>
        </p:nvSpPr>
        <p:spPr bwMode="auto">
          <a:xfrm>
            <a:off x="6881813" y="4341813"/>
            <a:ext cx="1152525" cy="304800"/>
          </a:xfrm>
          <a:prstGeom prst="rect">
            <a:avLst/>
          </a:prstGeom>
          <a:noFill/>
          <a:ln w="9525">
            <a:noFill/>
            <a:miter lim="800000"/>
            <a:headEnd/>
            <a:tailEnd/>
          </a:ln>
        </p:spPr>
        <p:txBody>
          <a:bodyPr wrap="none">
            <a:prstTxWarp prst="textNoShape">
              <a:avLst/>
            </a:prstTxWarp>
            <a:spAutoFit/>
          </a:bodyPr>
          <a:lstStyle/>
          <a:p>
            <a:r>
              <a:rPr lang="en-US" sz="1400">
                <a:solidFill>
                  <a:schemeClr val="tx2"/>
                </a:solidFill>
              </a:rPr>
              <a:t>Ruby Payne</a:t>
            </a:r>
            <a:endParaRPr lang="en-US"/>
          </a:p>
        </p:txBody>
      </p:sp>
      <p:pic>
        <p:nvPicPr>
          <p:cNvPr id="57350" name="Picture 4" descr="right brain"/>
          <p:cNvPicPr>
            <a:picLocks noChangeAspect="1" noChangeArrowheads="1"/>
          </p:cNvPicPr>
          <p:nvPr/>
        </p:nvPicPr>
        <p:blipFill>
          <a:blip r:embed="rId4"/>
          <a:srcRect/>
          <a:stretch>
            <a:fillRect/>
          </a:stretch>
        </p:blipFill>
        <p:spPr bwMode="auto">
          <a:xfrm>
            <a:off x="381000" y="2111375"/>
            <a:ext cx="4195763" cy="3146425"/>
          </a:xfrm>
          <a:prstGeom prst="rect">
            <a:avLst/>
          </a:prstGeom>
          <a:noFill/>
          <a:ln w="9525">
            <a:noFill/>
            <a:miter lim="800000"/>
            <a:headEnd/>
            <a:tailEnd/>
          </a:ln>
        </p:spPr>
      </p:pic>
      <p:sp>
        <p:nvSpPr>
          <p:cNvPr id="57351" name="TextBox 6"/>
          <p:cNvSpPr txBox="1">
            <a:spLocks noChangeArrowheads="1"/>
          </p:cNvSpPr>
          <p:nvPr/>
        </p:nvSpPr>
        <p:spPr bwMode="auto">
          <a:xfrm>
            <a:off x="374650" y="4965700"/>
            <a:ext cx="1901825" cy="307975"/>
          </a:xfrm>
          <a:prstGeom prst="rect">
            <a:avLst/>
          </a:prstGeom>
          <a:noFill/>
          <a:ln w="9525">
            <a:noFill/>
            <a:miter lim="800000"/>
            <a:headEnd/>
            <a:tailEnd/>
          </a:ln>
        </p:spPr>
        <p:txBody>
          <a:bodyPr wrap="none">
            <a:prstTxWarp prst="textNoShape">
              <a:avLst/>
            </a:prstTxWarp>
            <a:spAutoFit/>
          </a:bodyPr>
          <a:lstStyle/>
          <a:p>
            <a:r>
              <a:rPr lang="en-US" sz="1400">
                <a:solidFill>
                  <a:schemeClr val="bg1"/>
                </a:solidFill>
              </a:rPr>
              <a:t>image: artsjournal.com</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7</a:t>
            </a:fld>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dissolv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9986" name="Title 2"/>
          <p:cNvSpPr>
            <a:spLocks noGrp="1"/>
          </p:cNvSpPr>
          <p:nvPr>
            <p:ph type="title"/>
          </p:nvPr>
        </p:nvSpPr>
        <p:spPr/>
        <p:txBody>
          <a:bodyPr/>
          <a:lstStyle/>
          <a:p>
            <a:r>
              <a:rPr lang="en-US"/>
              <a:t>Interpretive Mode</a:t>
            </a:r>
          </a:p>
        </p:txBody>
      </p:sp>
      <p:pic>
        <p:nvPicPr>
          <p:cNvPr id="169987" name="Content Placeholder 3" descr="Screen shot 2012-02-21 at 3.27.29 PM.png"/>
          <p:cNvPicPr>
            <a:picLocks noGrp="1" noChangeAspect="1"/>
          </p:cNvPicPr>
          <p:nvPr>
            <p:ph idx="1"/>
          </p:nvPr>
        </p:nvPicPr>
        <p:blipFill>
          <a:blip r:embed="rId3"/>
          <a:srcRect l="-23371" r="-23371"/>
          <a:stretch>
            <a:fillRect/>
          </a:stretch>
        </p:blipFill>
        <p:spPr/>
      </p:pic>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70</a:t>
            </a:fld>
            <a:endParaRPr lang="en-US"/>
          </a:p>
        </p:txBody>
      </p:sp>
      <p:sp>
        <p:nvSpPr>
          <p:cNvPr id="5" name="Footer Placeholder 4"/>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2034" name="Title 2"/>
          <p:cNvSpPr>
            <a:spLocks noGrp="1"/>
          </p:cNvSpPr>
          <p:nvPr>
            <p:ph type="title"/>
          </p:nvPr>
        </p:nvSpPr>
        <p:spPr>
          <a:xfrm>
            <a:off x="533400" y="197425"/>
            <a:ext cx="8229600" cy="1143000"/>
          </a:xfrm>
        </p:spPr>
        <p:txBody>
          <a:bodyPr/>
          <a:lstStyle/>
          <a:p>
            <a:r>
              <a:rPr lang="en-US">
                <a:ea typeface="ＭＳ Ｐゴシック" pitchFamily="-84" charset="-128"/>
                <a:cs typeface="ＭＳ Ｐゴシック" pitchFamily="-84" charset="-128"/>
              </a:rPr>
              <a:t>Interpretive Mode</a:t>
            </a:r>
          </a:p>
        </p:txBody>
      </p:sp>
      <p:sp>
        <p:nvSpPr>
          <p:cNvPr id="172035" name="Content Placeholder 4"/>
          <p:cNvSpPr>
            <a:spLocks noGrp="1"/>
          </p:cNvSpPr>
          <p:nvPr>
            <p:ph idx="1"/>
          </p:nvPr>
        </p:nvSpPr>
        <p:spPr>
          <a:xfrm>
            <a:off x="457200" y="1481565"/>
            <a:ext cx="8229600" cy="4525963"/>
          </a:xfrm>
        </p:spPr>
        <p:txBody>
          <a:bodyPr>
            <a:noAutofit/>
          </a:bodyPr>
          <a:lstStyle/>
          <a:p>
            <a:pPr>
              <a:buFont typeface="Georgia" pitchFamily="-84" charset="0"/>
              <a:buNone/>
            </a:pPr>
            <a:r>
              <a:rPr lang="en-US" sz="2000" smtClean="0">
                <a:latin typeface="Calibri" pitchFamily="-84" charset="0"/>
                <a:ea typeface="Calibri" pitchFamily="-84" charset="0"/>
                <a:cs typeface="Calibri" pitchFamily="-84" charset="0"/>
              </a:rPr>
              <a:t>Health: Eating Well is a luxury</a:t>
            </a:r>
          </a:p>
          <a:p>
            <a:pPr>
              <a:buFont typeface="Georgia" pitchFamily="-84" charset="0"/>
              <a:buNone/>
            </a:pPr>
            <a:r>
              <a:rPr lang="en-US" sz="2000" smtClean="0">
                <a:latin typeface="Calibri" pitchFamily="-84" charset="0"/>
                <a:ea typeface="Calibri" pitchFamily="-84" charset="0"/>
                <a:cs typeface="Calibri" pitchFamily="-84" charset="0"/>
              </a:rPr>
              <a:t>A recent study (*) shows that the poorest people eat poorly and putting their health at risk. A major problem in our country where one in ten are considered poor. Today, buying a chocolate bar, chips or a can of ravioli cost less money than a kilo of oranges, a piece of cheese or fish or meat. Investigators interviewed 1,164 people in Paris, Marseille, Dijon and Seine-Saint-Denis. All benefit from food aid: they are given food because they have not much money. Of these, only one out of 100 eat enough fruits and vegetables to get enough vitamins and fiber. And fewer than one in 10 eat enough cheese to get enough calcium. For these people, health risks are of concern: obesity, heart problems, cancer, behavioral problems. Given the gravity of the situation, food aid should perhaps provide more fresh produce, like fruits, vegetables, cheese. This is what the authors suggest that the survey noted that the less well-fed do not buy themselves fresh. How could they? Half of them spend less than 5 euros per day for food.(*) Study Abena, 2004/2005</a:t>
            </a:r>
          </a:p>
        </p:txBody>
      </p:sp>
      <p:sp>
        <p:nvSpPr>
          <p:cNvPr id="172036" name="TextBox 3"/>
          <p:cNvSpPr txBox="1">
            <a:spLocks noChangeArrowheads="1"/>
          </p:cNvSpPr>
          <p:nvPr/>
        </p:nvSpPr>
        <p:spPr bwMode="auto">
          <a:xfrm>
            <a:off x="5638800" y="6248400"/>
            <a:ext cx="3211513" cy="338138"/>
          </a:xfrm>
          <a:prstGeom prst="rect">
            <a:avLst/>
          </a:prstGeom>
          <a:noFill/>
          <a:ln w="9525">
            <a:noFill/>
            <a:miter lim="800000"/>
            <a:headEnd/>
            <a:tailEnd/>
          </a:ln>
        </p:spPr>
        <p:txBody>
          <a:bodyPr wrap="none">
            <a:prstTxWarp prst="textNoShape">
              <a:avLst/>
            </a:prstTxWarp>
            <a:spAutoFit/>
          </a:bodyPr>
          <a:lstStyle/>
          <a:p>
            <a:r>
              <a:rPr lang="en-US" sz="1600"/>
              <a:t>Translated using google translate</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71</a:t>
            </a:fld>
            <a:endParaRPr lang="en-US"/>
          </a:p>
        </p:txBody>
      </p:sp>
      <p:sp>
        <p:nvSpPr>
          <p:cNvPr id="6" name="Footer Placeholder 5"/>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3058" name="Title 2"/>
          <p:cNvSpPr>
            <a:spLocks noGrp="1"/>
          </p:cNvSpPr>
          <p:nvPr>
            <p:ph type="title"/>
          </p:nvPr>
        </p:nvSpPr>
        <p:spPr>
          <a:xfrm>
            <a:off x="622300" y="0"/>
            <a:ext cx="8229600" cy="1143000"/>
          </a:xfrm>
        </p:spPr>
        <p:txBody>
          <a:bodyPr/>
          <a:lstStyle/>
          <a:p>
            <a:r>
              <a:rPr lang="en-US">
                <a:solidFill>
                  <a:srgbClr val="000000"/>
                </a:solidFill>
                <a:ea typeface="ＭＳ Ｐゴシック" pitchFamily="-84" charset="-128"/>
                <a:cs typeface="ＭＳ Ｐゴシック" pitchFamily="-84" charset="-128"/>
              </a:rPr>
              <a:t>Interpretive Mode Assessment</a:t>
            </a:r>
          </a:p>
        </p:txBody>
      </p:sp>
      <p:sp>
        <p:nvSpPr>
          <p:cNvPr id="173059" name="Content Placeholder 3"/>
          <p:cNvSpPr>
            <a:spLocks noGrp="1"/>
          </p:cNvSpPr>
          <p:nvPr>
            <p:ph idx="1"/>
          </p:nvPr>
        </p:nvSpPr>
        <p:spPr>
          <a:xfrm>
            <a:off x="874713" y="2873375"/>
            <a:ext cx="7564437" cy="3252788"/>
          </a:xfrm>
        </p:spPr>
        <p:txBody>
          <a:bodyPr/>
          <a:lstStyle/>
          <a:p>
            <a:pPr marL="0" indent="-346075">
              <a:spcBef>
                <a:spcPct val="0"/>
              </a:spcBef>
              <a:buFont typeface="Georgia" pitchFamily="-84" charset="0"/>
              <a:buNone/>
            </a:pPr>
            <a:r>
              <a:rPr lang="en-US" sz="2000">
                <a:latin typeface="Cambria" pitchFamily="-84" charset="0"/>
                <a:ea typeface="Cambria" pitchFamily="-84" charset="0"/>
                <a:cs typeface="Cambria" pitchFamily="-84" charset="0"/>
              </a:rPr>
              <a:t>1. Rich people do not eat as well as poor people. </a:t>
            </a:r>
          </a:p>
          <a:p>
            <a:pPr marL="0" indent="-346075">
              <a:spcBef>
                <a:spcPct val="0"/>
              </a:spcBef>
              <a:buFont typeface="Georgia" pitchFamily="-84" charset="0"/>
              <a:buNone/>
            </a:pPr>
            <a:r>
              <a:rPr lang="en-US" sz="2000">
                <a:latin typeface="Cambria" pitchFamily="-84" charset="0"/>
                <a:ea typeface="Cambria" pitchFamily="-84" charset="0"/>
                <a:cs typeface="Cambria" pitchFamily="-84" charset="0"/>
              </a:rPr>
              <a:t>2. 10% of the population of France is considered to be poor. </a:t>
            </a:r>
          </a:p>
          <a:p>
            <a:pPr marL="0" indent="-346075">
              <a:spcBef>
                <a:spcPct val="0"/>
              </a:spcBef>
              <a:buFont typeface="Georgia" pitchFamily="-84" charset="0"/>
              <a:buNone/>
            </a:pPr>
            <a:r>
              <a:rPr lang="en-US" sz="2000">
                <a:latin typeface="Cambria" pitchFamily="-84" charset="0"/>
                <a:ea typeface="Cambria" pitchFamily="-84" charset="0"/>
                <a:cs typeface="Cambria" pitchFamily="-84" charset="0"/>
              </a:rPr>
              <a:t>3. Poor people eat too many French fries.</a:t>
            </a:r>
          </a:p>
          <a:p>
            <a:pPr marL="0" indent="-346075">
              <a:spcBef>
                <a:spcPct val="0"/>
              </a:spcBef>
              <a:buFont typeface="Georgia" pitchFamily="-84" charset="0"/>
              <a:buNone/>
            </a:pPr>
            <a:r>
              <a:rPr lang="en-US" sz="2000">
                <a:latin typeface="Cambria" pitchFamily="-84" charset="0"/>
                <a:ea typeface="Cambria" pitchFamily="-84" charset="0"/>
                <a:cs typeface="Cambria" pitchFamily="-84" charset="0"/>
              </a:rPr>
              <a:t>4. Healthy foods are more expensive than unhealthy foods. </a:t>
            </a:r>
          </a:p>
          <a:p>
            <a:pPr marL="0" indent="-346075">
              <a:spcBef>
                <a:spcPct val="0"/>
              </a:spcBef>
              <a:buFont typeface="Georgia" pitchFamily="-84" charset="0"/>
              <a:buNone/>
            </a:pPr>
            <a:r>
              <a:rPr lang="en-US" sz="2000">
                <a:latin typeface="Cambria" pitchFamily="-84" charset="0"/>
                <a:ea typeface="Cambria" pitchFamily="-84" charset="0"/>
                <a:cs typeface="Cambria" pitchFamily="-84" charset="0"/>
              </a:rPr>
              <a:t>5. Only those who lived in Paris were interviewed. </a:t>
            </a:r>
          </a:p>
          <a:p>
            <a:pPr marL="0" indent="-346075">
              <a:spcBef>
                <a:spcPct val="0"/>
              </a:spcBef>
              <a:buFont typeface="Georgia" pitchFamily="-84" charset="0"/>
              <a:buNone/>
            </a:pPr>
            <a:r>
              <a:rPr lang="en-US" sz="2000">
                <a:latin typeface="Cambria" pitchFamily="-84" charset="0"/>
                <a:ea typeface="Cambria" pitchFamily="-84" charset="0"/>
                <a:cs typeface="Cambria" pitchFamily="-84" charset="0"/>
              </a:rPr>
              <a:t>6. Poor people do not eat enough fruit. </a:t>
            </a:r>
          </a:p>
          <a:p>
            <a:pPr marL="0" indent="-346075">
              <a:spcBef>
                <a:spcPct val="0"/>
              </a:spcBef>
              <a:buFont typeface="Georgia" pitchFamily="-84" charset="0"/>
              <a:buNone/>
            </a:pPr>
            <a:r>
              <a:rPr lang="en-US" sz="2000">
                <a:latin typeface="Cambria" pitchFamily="-84" charset="0"/>
                <a:ea typeface="Cambria" pitchFamily="-84" charset="0"/>
                <a:cs typeface="Cambria" pitchFamily="-84" charset="0"/>
              </a:rPr>
              <a:t>7. If you eat poorly, you risk being overweight. </a:t>
            </a:r>
          </a:p>
          <a:p>
            <a:pPr marL="0" indent="-346075">
              <a:spcBef>
                <a:spcPct val="0"/>
              </a:spcBef>
              <a:buFont typeface="Georgia" pitchFamily="-84" charset="0"/>
              <a:buNone/>
            </a:pPr>
            <a:r>
              <a:rPr lang="en-US" sz="2000">
                <a:latin typeface="Cambria" pitchFamily="-84" charset="0"/>
                <a:ea typeface="Cambria" pitchFamily="-84" charset="0"/>
                <a:cs typeface="Cambria" pitchFamily="-84" charset="0"/>
              </a:rPr>
              <a:t>8. A lot of poor people do not spend enough on food. </a:t>
            </a:r>
          </a:p>
          <a:p>
            <a:pPr marL="0" indent="-346075">
              <a:spcBef>
                <a:spcPct val="0"/>
              </a:spcBef>
              <a:buFont typeface="Georgia" pitchFamily="-84" charset="0"/>
              <a:buNone/>
            </a:pPr>
            <a:r>
              <a:rPr lang="en-US" sz="2000">
                <a:latin typeface="Cambria" pitchFamily="-84" charset="0"/>
                <a:ea typeface="Cambria" pitchFamily="-84" charset="0"/>
                <a:cs typeface="Cambria" pitchFamily="-84" charset="0"/>
              </a:rPr>
              <a:t>9. Rich people always buy fresh products. </a:t>
            </a:r>
          </a:p>
          <a:p>
            <a:pPr marL="0" indent="-346075">
              <a:spcBef>
                <a:spcPct val="0"/>
              </a:spcBef>
              <a:buFont typeface="Georgia" pitchFamily="-84" charset="0"/>
              <a:buNone/>
            </a:pPr>
            <a:r>
              <a:rPr lang="en-US" sz="2000">
                <a:latin typeface="Cambria" pitchFamily="-84" charset="0"/>
                <a:ea typeface="Cambria" pitchFamily="-84" charset="0"/>
                <a:cs typeface="Cambria" pitchFamily="-84" charset="0"/>
              </a:rPr>
              <a:t>10. Poor eating habits can cause behavior problems.</a:t>
            </a:r>
          </a:p>
          <a:p>
            <a:pPr marL="0" indent="-346075">
              <a:buFont typeface="Georgia" pitchFamily="-84" charset="0"/>
              <a:buNone/>
            </a:pPr>
            <a:endParaRPr lang="en-US" sz="2000">
              <a:latin typeface="Cambria" pitchFamily="-84" charset="0"/>
              <a:ea typeface="Cambria" pitchFamily="-84" charset="0"/>
              <a:cs typeface="Cambria" pitchFamily="-84" charset="0"/>
            </a:endParaRPr>
          </a:p>
        </p:txBody>
      </p:sp>
      <p:sp>
        <p:nvSpPr>
          <p:cNvPr id="173060" name="TextBox 4"/>
          <p:cNvSpPr txBox="1">
            <a:spLocks noChangeArrowheads="1"/>
          </p:cNvSpPr>
          <p:nvPr/>
        </p:nvSpPr>
        <p:spPr bwMode="auto">
          <a:xfrm>
            <a:off x="432442" y="2271118"/>
            <a:ext cx="8625713" cy="646331"/>
          </a:xfrm>
          <a:prstGeom prst="rect">
            <a:avLst/>
          </a:prstGeom>
          <a:noFill/>
          <a:ln w="9525">
            <a:noFill/>
            <a:miter lim="800000"/>
            <a:headEnd/>
            <a:tailEnd/>
          </a:ln>
        </p:spPr>
        <p:txBody>
          <a:bodyPr wrap="square">
            <a:prstTxWarp prst="textNoShape">
              <a:avLst/>
            </a:prstTxWarp>
            <a:spAutoFit/>
          </a:bodyPr>
          <a:lstStyle/>
          <a:p>
            <a:pPr marL="342900" indent="-342900">
              <a:buAutoNum type="arabicPeriod" startAt="2"/>
            </a:pPr>
            <a:r>
              <a:rPr lang="en-US">
                <a:solidFill>
                  <a:srgbClr val="FF0000"/>
                </a:solidFill>
                <a:latin typeface="Cambria" pitchFamily="-84" charset="0"/>
                <a:ea typeface="Cambria" pitchFamily="-84" charset="0"/>
                <a:cs typeface="Cambria" pitchFamily="-84" charset="0"/>
              </a:rPr>
              <a:t>Indicate whether the statement is true, false or not stated. If true</a:t>
            </a:r>
          </a:p>
          <a:p>
            <a:pPr marL="342900" indent="-342900"/>
            <a:r>
              <a:rPr lang="en-US">
                <a:solidFill>
                  <a:srgbClr val="FF0000"/>
                </a:solidFill>
                <a:latin typeface="Cambria" pitchFamily="-84" charset="0"/>
                <a:ea typeface="Cambria" pitchFamily="-84" charset="0"/>
                <a:cs typeface="Cambria" pitchFamily="-84" charset="0"/>
              </a:rPr>
              <a:t>      or false, indicate where the information can be found in the article. </a:t>
            </a:r>
          </a:p>
        </p:txBody>
      </p:sp>
      <p:sp>
        <p:nvSpPr>
          <p:cNvPr id="173061" name="TextBox 6"/>
          <p:cNvSpPr txBox="1">
            <a:spLocks noChangeArrowheads="1"/>
          </p:cNvSpPr>
          <p:nvPr/>
        </p:nvSpPr>
        <p:spPr bwMode="auto">
          <a:xfrm>
            <a:off x="432442" y="1421587"/>
            <a:ext cx="5033274" cy="369332"/>
          </a:xfrm>
          <a:prstGeom prst="rect">
            <a:avLst/>
          </a:prstGeom>
          <a:noFill/>
          <a:ln w="9525">
            <a:noFill/>
            <a:miter lim="800000"/>
            <a:headEnd/>
            <a:tailEnd/>
          </a:ln>
        </p:spPr>
        <p:txBody>
          <a:bodyPr wrap="none">
            <a:prstTxWarp prst="textNoShape">
              <a:avLst/>
            </a:prstTxWarp>
            <a:spAutoFit/>
          </a:bodyPr>
          <a:lstStyle/>
          <a:p>
            <a:r>
              <a:rPr lang="en-US">
                <a:solidFill>
                  <a:srgbClr val="FF0000"/>
                </a:solidFill>
                <a:latin typeface="Cambria" pitchFamily="-84" charset="0"/>
                <a:ea typeface="Cambria" pitchFamily="-84" charset="0"/>
                <a:cs typeface="Cambria" pitchFamily="-84" charset="0"/>
              </a:rPr>
              <a:t>1.  Find the following English words in the article. </a:t>
            </a:r>
          </a:p>
        </p:txBody>
      </p:sp>
      <p:sp>
        <p:nvSpPr>
          <p:cNvPr id="173062" name="TextBox 9"/>
          <p:cNvSpPr txBox="1">
            <a:spLocks noChangeArrowheads="1"/>
          </p:cNvSpPr>
          <p:nvPr/>
        </p:nvSpPr>
        <p:spPr bwMode="auto">
          <a:xfrm>
            <a:off x="874713" y="1665288"/>
            <a:ext cx="6129337" cy="708025"/>
          </a:xfrm>
          <a:prstGeom prst="rect">
            <a:avLst/>
          </a:prstGeom>
          <a:noFill/>
          <a:ln w="9525">
            <a:noFill/>
            <a:miter lim="800000"/>
            <a:headEnd/>
            <a:tailEnd/>
          </a:ln>
        </p:spPr>
        <p:txBody>
          <a:bodyPr wrap="none">
            <a:prstTxWarp prst="textNoShape">
              <a:avLst/>
            </a:prstTxWarp>
            <a:spAutoFit/>
          </a:bodyPr>
          <a:lstStyle/>
          <a:p>
            <a:r>
              <a:rPr lang="en-US" sz="2000">
                <a:latin typeface="Cambria" pitchFamily="-84" charset="0"/>
                <a:ea typeface="Cambria" pitchFamily="-84" charset="0"/>
                <a:cs typeface="Cambria" pitchFamily="-84" charset="0"/>
              </a:rPr>
              <a:t>1.   a piece of cheese             	3.  everyone benefits</a:t>
            </a:r>
          </a:p>
          <a:p>
            <a:r>
              <a:rPr lang="en-US" sz="2000">
                <a:latin typeface="Cambria" pitchFamily="-84" charset="0"/>
                <a:ea typeface="Cambria" pitchFamily="-84" charset="0"/>
                <a:cs typeface="Cambria" pitchFamily="-84" charset="0"/>
              </a:rPr>
              <a:t>2.   among these people	        	4.  fresh produce</a:t>
            </a:r>
          </a:p>
        </p:txBody>
      </p:sp>
      <p:sp>
        <p:nvSpPr>
          <p:cNvPr id="173063" name="TextBox 10"/>
          <p:cNvSpPr txBox="1">
            <a:spLocks noChangeArrowheads="1"/>
          </p:cNvSpPr>
          <p:nvPr/>
        </p:nvSpPr>
        <p:spPr bwMode="auto">
          <a:xfrm>
            <a:off x="432442" y="5917387"/>
            <a:ext cx="4030934" cy="369332"/>
          </a:xfrm>
          <a:prstGeom prst="rect">
            <a:avLst/>
          </a:prstGeom>
          <a:noFill/>
          <a:ln w="9525">
            <a:noFill/>
            <a:miter lim="800000"/>
            <a:headEnd/>
            <a:tailEnd/>
          </a:ln>
        </p:spPr>
        <p:txBody>
          <a:bodyPr wrap="none">
            <a:prstTxWarp prst="textNoShape">
              <a:avLst/>
            </a:prstTxWarp>
            <a:spAutoFit/>
          </a:bodyPr>
          <a:lstStyle/>
          <a:p>
            <a:r>
              <a:rPr lang="en-US">
                <a:solidFill>
                  <a:srgbClr val="FF0000"/>
                </a:solidFill>
                <a:latin typeface="Cambria" pitchFamily="-84" charset="0"/>
                <a:ea typeface="Cambria" pitchFamily="-84" charset="0"/>
                <a:cs typeface="Cambria" pitchFamily="-84" charset="0"/>
              </a:rPr>
              <a:t>3.  What is the main idea of this article?</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72</a:t>
            </a:fld>
            <a:endParaRPr lang="en-US"/>
          </a:p>
        </p:txBody>
      </p:sp>
      <p:sp>
        <p:nvSpPr>
          <p:cNvPr id="9" name="Footer Placeholder 8"/>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Title 2"/>
          <p:cNvSpPr>
            <a:spLocks noGrp="1"/>
          </p:cNvSpPr>
          <p:nvPr>
            <p:ph type="title"/>
          </p:nvPr>
        </p:nvSpPr>
        <p:spPr/>
        <p:txBody>
          <a:bodyPr/>
          <a:lstStyle/>
          <a:p>
            <a:pPr eaLnBrk="1" hangingPunct="1"/>
            <a:r>
              <a:rPr lang="en-US" sz="3200">
                <a:ea typeface="ＭＳ Ｐゴシック" pitchFamily="-101" charset="-128"/>
                <a:cs typeface="ＭＳ Ｐゴシック" pitchFamily="-101" charset="-128"/>
              </a:rPr>
              <a:t>Interpretive Domains and Common Core</a:t>
            </a:r>
          </a:p>
        </p:txBody>
      </p:sp>
      <p:sp>
        <p:nvSpPr>
          <p:cNvPr id="99352"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01" charset="0"/>
                <a:ea typeface="ＭＳ Ｐゴシック" pitchFamily="-101" charset="-128"/>
                <a:cs typeface="ＭＳ Ｐゴシック" pitchFamily="-101" charset="-128"/>
              </a:rPr>
              <a:t>Laura Terrill Fair Lawn - Pascack 2015</a:t>
            </a:r>
          </a:p>
        </p:txBody>
      </p:sp>
      <p:graphicFrame>
        <p:nvGraphicFramePr>
          <p:cNvPr id="6" name="Table 5"/>
          <p:cNvGraphicFramePr>
            <a:graphicFrameLocks noGrp="1"/>
          </p:cNvGraphicFramePr>
          <p:nvPr/>
        </p:nvGraphicFramePr>
        <p:xfrm>
          <a:off x="381000" y="1602700"/>
          <a:ext cx="8382000" cy="4876800"/>
        </p:xfrm>
        <a:graphic>
          <a:graphicData uri="http://schemas.openxmlformats.org/drawingml/2006/table">
            <a:tbl>
              <a:tblPr firstRow="1" bandRow="1">
                <a:tableStyleId>{5C22544A-7EE6-4342-B048-85BDC9FD1C3A}</a:tableStyleId>
              </a:tblPr>
              <a:tblGrid>
                <a:gridCol w="2209800"/>
                <a:gridCol w="6172200"/>
              </a:tblGrid>
              <a:tr h="386080">
                <a:tc>
                  <a:txBody>
                    <a:bodyPr/>
                    <a:lstStyle/>
                    <a:p>
                      <a:pPr marL="0" marR="0" algn="ctr">
                        <a:spcBef>
                          <a:spcPts val="0"/>
                        </a:spcBef>
                        <a:spcAft>
                          <a:spcPts val="0"/>
                        </a:spcAft>
                      </a:pPr>
                      <a:r>
                        <a:rPr lang="en-US" sz="1600" b="1">
                          <a:latin typeface="Cambria"/>
                          <a:ea typeface="Cambria"/>
                          <a:cs typeface="Cambria"/>
                        </a:rPr>
                        <a:t>Domains from IPA Interpretive</a:t>
                      </a:r>
                      <a:endParaRPr lang="en-US" sz="1600">
                        <a:latin typeface="Cambria"/>
                        <a:ea typeface="Cambria"/>
                        <a:cs typeface="Cambria"/>
                      </a:endParaRPr>
                    </a:p>
                    <a:p>
                      <a:pPr marL="0" marR="0" algn="ctr">
                        <a:spcBef>
                          <a:spcPts val="0"/>
                        </a:spcBef>
                        <a:spcAft>
                          <a:spcPts val="0"/>
                        </a:spcAft>
                      </a:pPr>
                      <a:r>
                        <a:rPr lang="en-US" sz="1600" b="1">
                          <a:latin typeface="Cambria"/>
                          <a:ea typeface="Cambria"/>
                          <a:cs typeface="Cambria"/>
                        </a:rPr>
                        <a:t>Task Comprehension Guide</a:t>
                      </a:r>
                      <a:endParaRPr lang="en-US" sz="1600">
                        <a:latin typeface="Cambria"/>
                        <a:ea typeface="Cambria"/>
                        <a:cs typeface="Cambria"/>
                      </a:endParaRPr>
                    </a:p>
                  </a:txBody>
                  <a:tcPr marL="68580" marR="68580" marT="0" marB="0" anchor="ctr"/>
                </a:tc>
                <a:tc>
                  <a:txBody>
                    <a:bodyPr/>
                    <a:lstStyle/>
                    <a:p>
                      <a:pPr marL="0" marR="0" algn="ctr">
                        <a:spcBef>
                          <a:spcPts val="0"/>
                        </a:spcBef>
                        <a:spcAft>
                          <a:spcPts val="0"/>
                        </a:spcAft>
                      </a:pPr>
                      <a:r>
                        <a:rPr lang="en-US" sz="1600" b="1">
                          <a:latin typeface="Cambria"/>
                          <a:ea typeface="Cambria"/>
                          <a:cs typeface="Cambria"/>
                        </a:rPr>
                        <a:t>English Language Arts Common Core Anchor Standards</a:t>
                      </a:r>
                      <a:endParaRPr lang="en-US" sz="1600">
                        <a:latin typeface="Cambria"/>
                        <a:ea typeface="Cambria"/>
                        <a:cs typeface="Cambria"/>
                      </a:endParaRPr>
                    </a:p>
                  </a:txBody>
                  <a:tcPr marL="68580" marR="68580" marT="0" marB="0" anchor="ctr"/>
                </a:tc>
              </a:tr>
              <a:tr h="386080">
                <a:tc>
                  <a:txBody>
                    <a:bodyPr/>
                    <a:lstStyle/>
                    <a:p>
                      <a:pPr marL="0" marR="0">
                        <a:spcBef>
                          <a:spcPts val="0"/>
                        </a:spcBef>
                        <a:spcAft>
                          <a:spcPts val="0"/>
                        </a:spcAft>
                      </a:pPr>
                      <a:r>
                        <a:rPr lang="en-US" sz="1600">
                          <a:latin typeface="Cambria"/>
                          <a:ea typeface="Cambria"/>
                          <a:cs typeface="Cambria"/>
                        </a:rPr>
                        <a:t>Key word recognition</a:t>
                      </a:r>
                    </a:p>
                  </a:txBody>
                  <a:tcPr marL="68580" marR="68580" marT="0" marB="0" anchor="ctr"/>
                </a:tc>
                <a:tc>
                  <a:txBody>
                    <a:bodyPr/>
                    <a:lstStyle/>
                    <a:p>
                      <a:pPr marL="0" marR="0">
                        <a:spcBef>
                          <a:spcPts val="10"/>
                        </a:spcBef>
                        <a:spcAft>
                          <a:spcPts val="10"/>
                        </a:spcAft>
                      </a:pPr>
                      <a:r>
                        <a:rPr lang="en-US" sz="1600">
                          <a:latin typeface="Cambria"/>
                          <a:ea typeface="Cambria"/>
                          <a:cs typeface="Cambria"/>
                        </a:rPr>
                        <a:t>R4 – Interpret words and phrases as they are used in a text, including determining technical, connotative, and figurative meanings, and analyze how specific word choices shape meaning or tone. </a:t>
                      </a:r>
                    </a:p>
                  </a:txBody>
                  <a:tcPr marL="68580" marR="68580" marT="0" marB="0"/>
                </a:tc>
              </a:tr>
              <a:tr h="386080">
                <a:tc>
                  <a:txBody>
                    <a:bodyPr/>
                    <a:lstStyle/>
                    <a:p>
                      <a:pPr marL="0" marR="0">
                        <a:spcBef>
                          <a:spcPts val="0"/>
                        </a:spcBef>
                        <a:spcAft>
                          <a:spcPts val="0"/>
                        </a:spcAft>
                      </a:pPr>
                      <a:r>
                        <a:rPr lang="en-US" sz="1600">
                          <a:latin typeface="Cambria"/>
                          <a:ea typeface="Cambria"/>
                          <a:cs typeface="Cambria"/>
                        </a:rPr>
                        <a:t>Main idea(s)</a:t>
                      </a:r>
                    </a:p>
                  </a:txBody>
                  <a:tcPr marL="68580" marR="68580" marT="0" marB="0" anchor="ctr"/>
                </a:tc>
                <a:tc>
                  <a:txBody>
                    <a:bodyPr/>
                    <a:lstStyle/>
                    <a:p>
                      <a:pPr marL="0" marR="0">
                        <a:spcBef>
                          <a:spcPts val="10"/>
                        </a:spcBef>
                        <a:spcAft>
                          <a:spcPts val="10"/>
                        </a:spcAft>
                      </a:pPr>
                      <a:r>
                        <a:rPr lang="en-US" sz="1600">
                          <a:latin typeface="Cambria"/>
                          <a:ea typeface="Cambria"/>
                          <a:cs typeface="Cambria"/>
                        </a:rPr>
                        <a:t>R2 – Determine central ideas or themes of a text and analyze their development; summarize the key supporting details and ideas. </a:t>
                      </a:r>
                    </a:p>
                    <a:p>
                      <a:pPr marL="0" marR="0">
                        <a:spcBef>
                          <a:spcPts val="10"/>
                        </a:spcBef>
                        <a:spcAft>
                          <a:spcPts val="10"/>
                        </a:spcAft>
                      </a:pPr>
                      <a:r>
                        <a:rPr lang="en-US" sz="1600">
                          <a:latin typeface="Cambria"/>
                          <a:ea typeface="Cambria"/>
                          <a:cs typeface="Cambria"/>
                        </a:rPr>
                        <a:t>SL2 - Integrate and evaluate information presented in diverse media and formats, including visually, quantitatively, and orally. </a:t>
                      </a:r>
                    </a:p>
                  </a:txBody>
                  <a:tcPr marL="68580" marR="68580" marT="0" marB="0"/>
                </a:tc>
              </a:tr>
              <a:tr h="386080">
                <a:tc>
                  <a:txBody>
                    <a:bodyPr/>
                    <a:lstStyle/>
                    <a:p>
                      <a:pPr marL="0" marR="0">
                        <a:spcBef>
                          <a:spcPts val="0"/>
                        </a:spcBef>
                        <a:spcAft>
                          <a:spcPts val="0"/>
                        </a:spcAft>
                      </a:pPr>
                      <a:r>
                        <a:rPr lang="en-US" sz="1600">
                          <a:latin typeface="Cambria"/>
                          <a:ea typeface="Cambria"/>
                          <a:cs typeface="Cambria"/>
                        </a:rPr>
                        <a:t>Supporting details</a:t>
                      </a:r>
                    </a:p>
                  </a:txBody>
                  <a:tcPr marL="68580" marR="68580" marT="0" marB="0" anchor="ctr"/>
                </a:tc>
                <a:tc>
                  <a:txBody>
                    <a:bodyPr/>
                    <a:lstStyle/>
                    <a:p>
                      <a:pPr marL="0" marR="0">
                        <a:spcBef>
                          <a:spcPts val="0"/>
                        </a:spcBef>
                        <a:spcAft>
                          <a:spcPts val="0"/>
                        </a:spcAft>
                      </a:pPr>
                      <a:r>
                        <a:rPr lang="en-US" sz="1600">
                          <a:latin typeface="Cambria"/>
                          <a:ea typeface="Cambria"/>
                          <a:cs typeface="Cambria"/>
                        </a:rPr>
                        <a:t>SL3 - Evaluate a speaker’s point of view, reasoning, and use of evidence and rhetoric. </a:t>
                      </a:r>
                    </a:p>
                    <a:p>
                      <a:pPr marL="0" marR="0">
                        <a:spcBef>
                          <a:spcPts val="10"/>
                        </a:spcBef>
                        <a:spcAft>
                          <a:spcPts val="10"/>
                        </a:spcAft>
                      </a:pPr>
                      <a:r>
                        <a:rPr lang="en-US" sz="1600">
                          <a:latin typeface="Cambria"/>
                          <a:ea typeface="Cambria"/>
                          <a:cs typeface="Cambria"/>
                        </a:rPr>
                        <a:t>R2 – Determine central ideas or themes of a text and analyze their development; summarize the key supporting details and ideas. </a:t>
                      </a:r>
                    </a:p>
                    <a:p>
                      <a:pPr marL="0" marR="0">
                        <a:spcBef>
                          <a:spcPts val="0"/>
                        </a:spcBef>
                        <a:spcAft>
                          <a:spcPts val="0"/>
                        </a:spcAft>
                      </a:pPr>
                      <a:r>
                        <a:rPr lang="en-US" sz="1600">
                          <a:latin typeface="Cambria"/>
                          <a:ea typeface="Cambria"/>
                          <a:cs typeface="Cambria"/>
                        </a:rPr>
                        <a:t>R3 - Analyze how and why individuals, events, or ideas develop and interact over the course of a text. </a:t>
                      </a:r>
                    </a:p>
                  </a:txBody>
                  <a:tcPr marL="68580" marR="68580" marT="0" marB="0"/>
                </a:tc>
              </a:tr>
              <a:tr h="386080">
                <a:tc>
                  <a:txBody>
                    <a:bodyPr/>
                    <a:lstStyle/>
                    <a:p>
                      <a:pPr marL="0" marR="0">
                        <a:spcBef>
                          <a:spcPts val="0"/>
                        </a:spcBef>
                        <a:spcAft>
                          <a:spcPts val="0"/>
                        </a:spcAft>
                      </a:pPr>
                      <a:r>
                        <a:rPr lang="en-US" sz="1600">
                          <a:latin typeface="Cambria"/>
                          <a:ea typeface="Cambria"/>
                          <a:cs typeface="Cambria"/>
                        </a:rPr>
                        <a:t>Organizational features </a:t>
                      </a:r>
                    </a:p>
                  </a:txBody>
                  <a:tcPr marL="68580" marR="68580" marT="0" marB="0" anchor="ctr"/>
                </a:tc>
                <a:tc>
                  <a:txBody>
                    <a:bodyPr/>
                    <a:lstStyle/>
                    <a:p>
                      <a:pPr marL="0" marR="0">
                        <a:spcBef>
                          <a:spcPts val="10"/>
                        </a:spcBef>
                        <a:spcAft>
                          <a:spcPts val="10"/>
                        </a:spcAft>
                      </a:pPr>
                      <a:r>
                        <a:rPr lang="en-US" sz="1600">
                          <a:latin typeface="Cambria"/>
                          <a:ea typeface="Cambria"/>
                          <a:cs typeface="Cambria"/>
                        </a:rPr>
                        <a:t>R5 - Analyze the structure of texts, including how specific sentences, paragraphs, and larger portions of the text (e.g., a section, chapter, scene, or stanza) relate to each other and the whole. </a:t>
                      </a:r>
                    </a:p>
                  </a:txBody>
                  <a:tcPr marL="68580" marR="68580" marT="0" marB="0"/>
                </a:tc>
              </a:tr>
            </a:tbl>
          </a:graphicData>
        </a:graphic>
      </p:graphicFrame>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73</a:t>
            </a:fld>
            <a:endParaRPr 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Title 3"/>
          <p:cNvSpPr>
            <a:spLocks noGrp="1"/>
          </p:cNvSpPr>
          <p:nvPr>
            <p:ph type="title"/>
          </p:nvPr>
        </p:nvSpPr>
        <p:spPr>
          <a:xfrm>
            <a:off x="304800" y="381000"/>
            <a:ext cx="8229600" cy="1069975"/>
          </a:xfrm>
        </p:spPr>
        <p:txBody>
          <a:bodyPr/>
          <a:lstStyle/>
          <a:p>
            <a:pPr eaLnBrk="1" hangingPunct="1"/>
            <a:r>
              <a:rPr lang="en-US">
                <a:ea typeface="ＭＳ Ｐゴシック" pitchFamily="-112" charset="-128"/>
                <a:cs typeface="ＭＳ Ｐゴシック" pitchFamily="-112" charset="-128"/>
              </a:rPr>
              <a:t>Student Can-do’s</a:t>
            </a:r>
          </a:p>
        </p:txBody>
      </p:sp>
      <p:graphicFrame>
        <p:nvGraphicFramePr>
          <p:cNvPr id="5" name="Table 4"/>
          <p:cNvGraphicFramePr>
            <a:graphicFrameLocks noGrp="1"/>
          </p:cNvGraphicFramePr>
          <p:nvPr/>
        </p:nvGraphicFramePr>
        <p:xfrm>
          <a:off x="304800" y="1689100"/>
          <a:ext cx="8382000" cy="4514102"/>
        </p:xfrm>
        <a:graphic>
          <a:graphicData uri="http://schemas.openxmlformats.org/drawingml/2006/table">
            <a:tbl>
              <a:tblPr firstRow="1" bandRow="1">
                <a:tableStyleId>{5C22544A-7EE6-4342-B048-85BDC9FD1C3A}</a:tableStyleId>
              </a:tblPr>
              <a:tblGrid>
                <a:gridCol w="5562600"/>
                <a:gridCol w="914400"/>
                <a:gridCol w="990600"/>
                <a:gridCol w="914400"/>
              </a:tblGrid>
              <a:tr h="794425">
                <a:tc>
                  <a:txBody>
                    <a:bodyPr/>
                    <a:lstStyle/>
                    <a:p>
                      <a:pPr algn="l"/>
                      <a:r>
                        <a:rPr lang="en-US" sz="2000" b="0"/>
                        <a:t>I</a:t>
                      </a:r>
                      <a:r>
                        <a:rPr lang="en-US" sz="2000" b="0" baseline="0"/>
                        <a:t> can</a:t>
                      </a:r>
                      <a:endParaRPr lang="en-US" sz="2000" b="0"/>
                    </a:p>
                  </a:txBody>
                  <a:tcPr anchor="ctr"/>
                </a:tc>
                <a:tc>
                  <a:txBody>
                    <a:bodyPr/>
                    <a:lstStyle/>
                    <a:p>
                      <a:pPr algn="ctr"/>
                      <a:r>
                        <a:rPr lang="en-US" sz="2000" b="0"/>
                        <a:t>Yes</a:t>
                      </a:r>
                    </a:p>
                  </a:txBody>
                  <a:tcPr anchor="ctr"/>
                </a:tc>
                <a:tc>
                  <a:txBody>
                    <a:bodyPr/>
                    <a:lstStyle/>
                    <a:p>
                      <a:pPr algn="ctr"/>
                      <a:r>
                        <a:rPr lang="en-US" sz="2000" b="0"/>
                        <a:t>With some help</a:t>
                      </a:r>
                    </a:p>
                  </a:txBody>
                  <a:tcPr anchor="ctr"/>
                </a:tc>
                <a:tc>
                  <a:txBody>
                    <a:bodyPr/>
                    <a:lstStyle/>
                    <a:p>
                      <a:pPr algn="ctr"/>
                      <a:r>
                        <a:rPr lang="en-US" sz="2000" b="0"/>
                        <a:t>Not yet</a:t>
                      </a:r>
                    </a:p>
                  </a:txBody>
                  <a:tcPr anchor="ctr"/>
                </a:tc>
              </a:tr>
              <a:tr h="460262">
                <a:tc>
                  <a:txBody>
                    <a:bodyPr/>
                    <a:lstStyle/>
                    <a:p>
                      <a:pPr marL="0" marR="0">
                        <a:spcBef>
                          <a:spcPts val="0"/>
                        </a:spcBef>
                        <a:spcAft>
                          <a:spcPts val="0"/>
                        </a:spcAft>
                      </a:pPr>
                      <a:r>
                        <a:rPr lang="en-US" sz="2000" b="1">
                          <a:latin typeface="Cambria"/>
                          <a:ea typeface="Cambria"/>
                          <a:cs typeface="Cambria"/>
                        </a:rPr>
                        <a:t>ask and answer questions</a:t>
                      </a:r>
                      <a:r>
                        <a:rPr lang="en-US" sz="2000">
                          <a:latin typeface="Cambria"/>
                          <a:ea typeface="Cambria"/>
                          <a:cs typeface="Cambria"/>
                        </a:rPr>
                        <a:t> about food and hunger </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talk about likes and dislikes</a:t>
                      </a:r>
                      <a:r>
                        <a:rPr lang="en-US" sz="2000">
                          <a:latin typeface="Cambria"/>
                          <a:ea typeface="Cambria"/>
                          <a:cs typeface="Cambria"/>
                        </a:rPr>
                        <a:t> concerning common and international foods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identify </a:t>
                      </a:r>
                      <a:r>
                        <a:rPr lang="en-US" sz="2000">
                          <a:latin typeface="Cambria"/>
                          <a:ea typeface="Cambria"/>
                          <a:cs typeface="Cambria"/>
                        </a:rPr>
                        <a:t>where certain foods are from and identify key ingredient(s)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ask and answer</a:t>
                      </a:r>
                      <a:r>
                        <a:rPr lang="en-US" sz="2000">
                          <a:latin typeface="Cambria"/>
                          <a:ea typeface="Cambria"/>
                          <a:cs typeface="Cambria"/>
                        </a:rPr>
                        <a:t> if they would like certain dishes and give reasons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explain</a:t>
                      </a:r>
                      <a:r>
                        <a:rPr lang="en-US" sz="2000">
                          <a:latin typeface="Cambria"/>
                          <a:ea typeface="Cambria"/>
                          <a:cs typeface="Cambria"/>
                        </a:rPr>
                        <a:t> where and why hunger exists in the world</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explain</a:t>
                      </a:r>
                      <a:r>
                        <a:rPr lang="en-US" sz="2000">
                          <a:latin typeface="Cambria"/>
                          <a:ea typeface="Cambria"/>
                          <a:cs typeface="Cambria"/>
                        </a:rPr>
                        <a:t> how they make good / poor food choices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bl>
          </a:graphicData>
        </a:graphic>
      </p:graphicFrame>
      <p:sp>
        <p:nvSpPr>
          <p:cNvPr id="178227"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74</a:t>
            </a:fld>
            <a:endParaRPr 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Presentational Mode</a:t>
            </a:r>
            <a:endParaRPr lang="en-US" dirty="0"/>
          </a:p>
        </p:txBody>
      </p:sp>
      <p:sp>
        <p:nvSpPr>
          <p:cNvPr id="4" name="Footer Placeholder 3"/>
          <p:cNvSpPr>
            <a:spLocks noGrp="1"/>
          </p:cNvSpPr>
          <p:nvPr>
            <p:ph type="ftr" sz="quarter" idx="11"/>
          </p:nvPr>
        </p:nvSpPr>
        <p:spPr/>
        <p:txBody>
          <a:bodyPr/>
          <a:lstStyle/>
          <a:p>
            <a:r>
              <a:rPr lang="en-US" smtClean="0"/>
              <a:t>Laura Terrill Fair Lawn - Pascack 2015</a:t>
            </a:r>
            <a:endParaRPr lang="en-US"/>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75</a:t>
            </a:fld>
            <a:endParaRPr lang="en-US"/>
          </a:p>
        </p:txBody>
      </p:sp>
      <p:pic>
        <p:nvPicPr>
          <p:cNvPr id="5122" name="Picture 2"/>
          <p:cNvPicPr>
            <a:picLocks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993357" y="2941582"/>
            <a:ext cx="1883664" cy="2143125"/>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5124" name="Picture 4" descr="https://encrypted-tbn0.google.com/images?q=tbn:ANd9GcT-falv5FRxTXKVljTe1fBnRRRXMSlGt2gX7gYzXrccAy_37HcMpQ"/>
          <p:cNvPicPr>
            <a:picLocks noChangeArrowheads="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184831" y="4495802"/>
            <a:ext cx="2313432" cy="1676401"/>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3" name="Picture 4" descr="P4220050-2"/>
          <p:cNvPicPr>
            <a:picLocks noChangeArrowheads="1"/>
          </p:cNvPicPr>
          <p:nvPr/>
        </p:nvPicPr>
        <p:blipFill>
          <a:blip r:embed="rId4"/>
          <a:srcRect/>
          <a:stretch>
            <a:fillRect/>
          </a:stretch>
        </p:blipFill>
        <p:spPr bwMode="auto">
          <a:xfrm>
            <a:off x="818553" y="3462374"/>
            <a:ext cx="2523744" cy="2433638"/>
          </a:xfrm>
          <a:prstGeom prst="rect">
            <a:avLst/>
          </a:prstGeom>
          <a:noFill/>
        </p:spPr>
      </p:pic>
      <p:sp>
        <p:nvSpPr>
          <p:cNvPr id="8" name="TextBox 7"/>
          <p:cNvSpPr txBox="1"/>
          <p:nvPr/>
        </p:nvSpPr>
        <p:spPr>
          <a:xfrm>
            <a:off x="533399" y="1672866"/>
            <a:ext cx="8248557" cy="1077218"/>
          </a:xfrm>
          <a:prstGeom prst="rect">
            <a:avLst/>
          </a:prstGeom>
          <a:noFill/>
        </p:spPr>
        <p:txBody>
          <a:bodyPr wrap="square" rtlCol="0">
            <a:spAutoFit/>
          </a:bodyPr>
          <a:lstStyle/>
          <a:p>
            <a:r>
              <a:rPr lang="en-US" sz="3200" baseline="30000" smtClean="0"/>
              <a:t>Learners present information, concepts, and ideas to inform, explain, persuade, and narrate on a variety of topics using appropriate media and adapting to various audiences of listeners, readers, or viewers.</a:t>
            </a:r>
            <a:endParaRPr lang="en-US" sz="320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56815545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866"/>
            <a:ext cx="8229600" cy="1069848"/>
          </a:xfrm>
        </p:spPr>
        <p:txBody>
          <a:bodyPr/>
          <a:lstStyle/>
          <a:p>
            <a:r>
              <a:rPr lang="en-US"/>
              <a:t>Presentational Communication….</a:t>
            </a:r>
          </a:p>
        </p:txBody>
      </p:sp>
      <p:graphicFrame>
        <p:nvGraphicFramePr>
          <p:cNvPr id="4" name="Table 3"/>
          <p:cNvGraphicFramePr>
            <a:graphicFrameLocks noGrp="1"/>
          </p:cNvGraphicFramePr>
          <p:nvPr/>
        </p:nvGraphicFramePr>
        <p:xfrm>
          <a:off x="457200" y="1677924"/>
          <a:ext cx="8229600" cy="4740909"/>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negotiated communication.</a:t>
                      </a:r>
                    </a:p>
                  </a:txBody>
                  <a:tcPr/>
                </a:tc>
                <a:tc>
                  <a:txBody>
                    <a:bodyPr/>
                    <a:lstStyle/>
                    <a:p>
                      <a:r>
                        <a:rPr lang="en-US" sz="2000"/>
                        <a:t>one-way</a:t>
                      </a:r>
                      <a:r>
                        <a:rPr lang="en-US" sz="2000" baseline="0"/>
                        <a:t> communication.</a:t>
                      </a:r>
                      <a:endParaRPr lang="en-US" sz="2000"/>
                    </a:p>
                  </a:txBody>
                  <a:tcPr/>
                </a:tc>
              </a:tr>
              <a:tr h="645583">
                <a:tc>
                  <a:txBody>
                    <a:bodyPr/>
                    <a:lstStyle/>
                    <a:p>
                      <a:r>
                        <a:rPr lang="en-US" sz="2000"/>
                        <a:t>random.</a:t>
                      </a:r>
                    </a:p>
                  </a:txBody>
                  <a:tcPr/>
                </a:tc>
                <a:tc>
                  <a:txBody>
                    <a:bodyPr/>
                    <a:lstStyle/>
                    <a:p>
                      <a:r>
                        <a:rPr lang="en-US" sz="2000"/>
                        <a:t>practiced, rehearsed, polished, edited. </a:t>
                      </a:r>
                    </a:p>
                  </a:txBody>
                  <a:tcPr/>
                </a:tc>
              </a:tr>
              <a:tr h="645583">
                <a:tc>
                  <a:txBody>
                    <a:bodyPr/>
                    <a:lstStyle/>
                    <a:p>
                      <a:r>
                        <a:rPr lang="en-US" sz="2000"/>
                        <a:t>unplanned.</a:t>
                      </a:r>
                    </a:p>
                  </a:txBody>
                  <a:tcPr/>
                </a:tc>
                <a:tc>
                  <a:txBody>
                    <a:bodyPr/>
                    <a:lstStyle/>
                    <a:p>
                      <a:r>
                        <a:rPr lang="en-US" sz="2000"/>
                        <a:t>organized. </a:t>
                      </a:r>
                    </a:p>
                  </a:txBody>
                  <a:tcPr/>
                </a:tc>
              </a:tr>
              <a:tr h="645583">
                <a:tc>
                  <a:txBody>
                    <a:bodyPr/>
                    <a:lstStyle/>
                    <a:p>
                      <a:r>
                        <a:rPr lang="en-US" sz="2000"/>
                        <a:t>speaking or writing in a vacuum.</a:t>
                      </a:r>
                    </a:p>
                  </a:txBody>
                  <a:tcPr/>
                </a:tc>
                <a:tc>
                  <a:txBody>
                    <a:bodyPr/>
                    <a:lstStyle/>
                    <a:p>
                      <a:r>
                        <a:rPr lang="en-US" sz="2000"/>
                        <a:t>an awareness</a:t>
                      </a:r>
                      <a:r>
                        <a:rPr lang="en-US" sz="2000" baseline="0"/>
                        <a:t> of audience (formal/informal; cultural context).</a:t>
                      </a:r>
                      <a:endParaRPr lang="en-US" sz="2000"/>
                    </a:p>
                  </a:txBody>
                  <a:tcPr/>
                </a:tc>
              </a:tr>
              <a:tr h="645583">
                <a:tc>
                  <a:txBody>
                    <a:bodyPr/>
                    <a:lstStyle/>
                    <a:p>
                      <a:r>
                        <a:rPr lang="en-US" sz="2000"/>
                        <a:t>reliance</a:t>
                      </a:r>
                      <a:r>
                        <a:rPr lang="en-US" sz="2000" baseline="0"/>
                        <a:t> on circumlocution</a:t>
                      </a:r>
                      <a:endParaRPr lang="en-US" sz="2000"/>
                    </a:p>
                  </a:txBody>
                  <a:tcPr/>
                </a:tc>
                <a:tc>
                  <a:txBody>
                    <a:bodyPr/>
                    <a:lstStyle/>
                    <a:p>
                      <a:r>
                        <a:rPr lang="en-US" sz="2000"/>
                        <a:t>improved by using appropropriate</a:t>
                      </a:r>
                      <a:r>
                        <a:rPr lang="en-US" sz="2000" baseline="0"/>
                        <a:t> tools – dictionary, spell-check, etc.</a:t>
                      </a:r>
                      <a:endParaRPr lang="en-US" sz="2000"/>
                    </a:p>
                  </a:txBody>
                  <a:tcPr/>
                </a:tc>
              </a:tr>
              <a:tr h="645583">
                <a:tc>
                  <a:txBody>
                    <a:bodyPr/>
                    <a:lstStyle/>
                    <a:p>
                      <a:r>
                        <a:rPr lang="en-US" sz="2000"/>
                        <a:t>speaking or writing only for the teacher.</a:t>
                      </a:r>
                    </a:p>
                  </a:txBody>
                  <a:tcPr/>
                </a:tc>
                <a:tc>
                  <a:txBody>
                    <a:bodyPr/>
                    <a:lstStyle/>
                    <a:p>
                      <a:r>
                        <a:rPr lang="en-US" sz="2000"/>
                        <a:t>produced</a:t>
                      </a:r>
                      <a:r>
                        <a:rPr lang="en-US" sz="2000" baseline="0"/>
                        <a:t> for an intended audience and purpose.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 Fair Lawn - Pascack 2015</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76</a:t>
            </a:fld>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1218350" y="1698625"/>
            <a:ext cx="6688249" cy="830997"/>
          </a:xfrm>
          <a:prstGeom prst="rect">
            <a:avLst/>
          </a:prstGeom>
          <a:noFill/>
        </p:spPr>
        <p:txBody>
          <a:bodyPr wrap="none">
            <a:spAutoFit/>
          </a:bodyPr>
          <a:lstStyle/>
          <a:p>
            <a:pPr algn="ctr">
              <a:defRPr/>
            </a:pPr>
            <a:r>
              <a:rPr lang="en-US" sz="2400">
                <a:solidFill>
                  <a:srgbClr val="000000"/>
                </a:solidFill>
                <a:latin typeface="+mj-lt"/>
                <a:ea typeface="ＭＳ Ｐゴシック" pitchFamily="-1" charset="-128"/>
                <a:cs typeface="Calibri"/>
              </a:rPr>
              <a:t>Writing 2011</a:t>
            </a:r>
          </a:p>
          <a:p>
            <a:pPr algn="ctr">
              <a:defRPr/>
            </a:pPr>
            <a:r>
              <a:rPr lang="en-US" sz="2400">
                <a:solidFill>
                  <a:srgbClr val="000000"/>
                </a:solidFill>
                <a:latin typeface="+mj-lt"/>
                <a:ea typeface="ＭＳ Ｐゴシック" pitchFamily="-1" charset="-128"/>
                <a:cs typeface="Calibri"/>
              </a:rPr>
              <a:t>Target Percentage Distribution of NAEP writing tasks</a:t>
            </a:r>
            <a:endParaRPr lang="en-US" sz="2400">
              <a:latin typeface="+mj-lt"/>
              <a:ea typeface="ＭＳ Ｐゴシック" pitchFamily="-1" charset="-128"/>
              <a:cs typeface="ＭＳ Ｐゴシック" pitchFamily="-1" charset="-128"/>
            </a:endParaRPr>
          </a:p>
        </p:txBody>
      </p:sp>
      <p:graphicFrame>
        <p:nvGraphicFramePr>
          <p:cNvPr id="9" name="Table 8"/>
          <p:cNvGraphicFramePr>
            <a:graphicFrameLocks noGrp="1"/>
          </p:cNvGraphicFramePr>
          <p:nvPr/>
        </p:nvGraphicFramePr>
        <p:xfrm>
          <a:off x="981075" y="2844800"/>
          <a:ext cx="7162800" cy="2024519"/>
        </p:xfrm>
        <a:graphic>
          <a:graphicData uri="http://schemas.openxmlformats.org/drawingml/2006/table">
            <a:tbl>
              <a:tblPr firstRow="1" bandRow="1">
                <a:tableStyleId>{5C22544A-7EE6-4342-B048-85BDC9FD1C3A}</a:tableStyleId>
              </a:tblPr>
              <a:tblGrid>
                <a:gridCol w="3751943"/>
                <a:gridCol w="1568994"/>
                <a:gridCol w="1841863"/>
              </a:tblGrid>
              <a:tr h="652919">
                <a:tc>
                  <a:txBody>
                    <a:bodyPr/>
                    <a:lstStyle/>
                    <a:p>
                      <a:pPr algn="ctr"/>
                      <a:r>
                        <a:rPr lang="en-US" sz="2400"/>
                        <a:t>Communicative Purpose</a:t>
                      </a:r>
                    </a:p>
                  </a:txBody>
                  <a:tcPr anchor="ctr"/>
                </a:tc>
                <a:tc>
                  <a:txBody>
                    <a:bodyPr/>
                    <a:lstStyle/>
                    <a:p>
                      <a:pPr algn="ctr"/>
                      <a:r>
                        <a:rPr lang="en-US" sz="2400"/>
                        <a:t>Grade 8</a:t>
                      </a:r>
                    </a:p>
                  </a:txBody>
                  <a:tcPr anchor="ctr"/>
                </a:tc>
                <a:tc>
                  <a:txBody>
                    <a:bodyPr/>
                    <a:lstStyle/>
                    <a:p>
                      <a:pPr algn="ctr"/>
                      <a:r>
                        <a:rPr lang="en-US" sz="2400"/>
                        <a:t>Grade 12</a:t>
                      </a:r>
                    </a:p>
                  </a:txBody>
                  <a:tcPr anchor="ctr"/>
                </a:tc>
              </a:tr>
              <a:tr h="381663">
                <a:tc>
                  <a:txBody>
                    <a:bodyPr/>
                    <a:lstStyle/>
                    <a:p>
                      <a:pPr algn="l"/>
                      <a:r>
                        <a:rPr lang="en-US" sz="2400"/>
                        <a:t>To persuade</a:t>
                      </a:r>
                    </a:p>
                  </a:txBody>
                  <a:tcPr/>
                </a:tc>
                <a:tc>
                  <a:txBody>
                    <a:bodyPr/>
                    <a:lstStyle/>
                    <a:p>
                      <a:pPr algn="ctr"/>
                      <a:r>
                        <a:rPr lang="en-US" sz="2400"/>
                        <a:t>35</a:t>
                      </a:r>
                    </a:p>
                  </a:txBody>
                  <a:tcPr/>
                </a:tc>
                <a:tc>
                  <a:txBody>
                    <a:bodyPr/>
                    <a:lstStyle/>
                    <a:p>
                      <a:pPr algn="ctr"/>
                      <a:r>
                        <a:rPr lang="en-US" sz="2400"/>
                        <a:t>40</a:t>
                      </a:r>
                    </a:p>
                  </a:txBody>
                  <a:tcPr/>
                </a:tc>
              </a:tr>
              <a:tr h="381663">
                <a:tc>
                  <a:txBody>
                    <a:bodyPr/>
                    <a:lstStyle/>
                    <a:p>
                      <a:pPr algn="l"/>
                      <a:r>
                        <a:rPr lang="en-US" sz="2400"/>
                        <a:t>To explain</a:t>
                      </a:r>
                    </a:p>
                  </a:txBody>
                  <a:tcPr/>
                </a:tc>
                <a:tc>
                  <a:txBody>
                    <a:bodyPr/>
                    <a:lstStyle/>
                    <a:p>
                      <a:pPr algn="ctr"/>
                      <a:r>
                        <a:rPr lang="en-US" sz="2400"/>
                        <a:t>35</a:t>
                      </a:r>
                    </a:p>
                  </a:txBody>
                  <a:tcPr/>
                </a:tc>
                <a:tc>
                  <a:txBody>
                    <a:bodyPr/>
                    <a:lstStyle/>
                    <a:p>
                      <a:pPr algn="ctr"/>
                      <a:r>
                        <a:rPr lang="en-US" sz="2400"/>
                        <a:t>40</a:t>
                      </a:r>
                    </a:p>
                  </a:txBody>
                  <a:tcPr/>
                </a:tc>
              </a:tr>
              <a:tr h="412556">
                <a:tc>
                  <a:txBody>
                    <a:bodyPr/>
                    <a:lstStyle/>
                    <a:p>
                      <a:pPr algn="l"/>
                      <a:r>
                        <a:rPr lang="en-US" sz="2400"/>
                        <a:t>To convey experience</a:t>
                      </a:r>
                    </a:p>
                  </a:txBody>
                  <a:tcPr/>
                </a:tc>
                <a:tc>
                  <a:txBody>
                    <a:bodyPr/>
                    <a:lstStyle/>
                    <a:p>
                      <a:pPr algn="ctr"/>
                      <a:r>
                        <a:rPr lang="en-US" sz="2400"/>
                        <a:t>30</a:t>
                      </a:r>
                    </a:p>
                  </a:txBody>
                  <a:tcPr/>
                </a:tc>
                <a:tc>
                  <a:txBody>
                    <a:bodyPr/>
                    <a:lstStyle/>
                    <a:p>
                      <a:pPr algn="ctr"/>
                      <a:r>
                        <a:rPr lang="en-US" sz="2400"/>
                        <a:t>20</a:t>
                      </a:r>
                    </a:p>
                  </a:txBody>
                  <a:tcPr/>
                </a:tc>
              </a:tr>
            </a:tbl>
          </a:graphicData>
        </a:graphic>
      </p:graphicFrame>
      <p:pic>
        <p:nvPicPr>
          <p:cNvPr id="38937" name="Picture 10" descr="ccssi_ela-standards-11.png"/>
          <p:cNvPicPr>
            <a:picLocks noChangeAspect="1"/>
          </p:cNvPicPr>
          <p:nvPr/>
        </p:nvPicPr>
        <p:blipFill>
          <a:blip r:embed="rId3"/>
          <a:srcRect/>
          <a:stretch>
            <a:fillRect/>
          </a:stretch>
        </p:blipFill>
        <p:spPr bwMode="auto">
          <a:xfrm>
            <a:off x="533400" y="50800"/>
            <a:ext cx="3551238" cy="1123950"/>
          </a:xfrm>
          <a:prstGeom prst="rect">
            <a:avLst/>
          </a:prstGeom>
          <a:noFill/>
          <a:ln w="9525">
            <a:noFill/>
            <a:miter lim="800000"/>
            <a:headEnd/>
            <a:tailEnd/>
          </a:ln>
        </p:spPr>
      </p:pic>
      <p:sp>
        <p:nvSpPr>
          <p:cNvPr id="38938" name="Slide Number Placeholder 7"/>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D987B7A6-9A0C-DE43-9636-42A273DA2088}" type="slidenum">
              <a:rPr lang="en-US">
                <a:latin typeface="Arial" pitchFamily="-84" charset="0"/>
                <a:ea typeface="ＭＳ Ｐゴシック" pitchFamily="-84" charset="-128"/>
                <a:cs typeface="ＭＳ Ｐゴシック" pitchFamily="-84" charset="-128"/>
              </a:rPr>
              <a:pPr/>
              <a:t>77</a:t>
            </a:fld>
            <a:endParaRPr lang="en-US">
              <a:latin typeface="Arial" pitchFamily="-84" charset="0"/>
              <a:ea typeface="ＭＳ Ｐゴシック" pitchFamily="-84" charset="-128"/>
              <a:cs typeface="ＭＳ Ｐゴシック" pitchFamily="-84" charset="-128"/>
            </a:endParaRPr>
          </a:p>
        </p:txBody>
      </p:sp>
      <p:sp>
        <p:nvSpPr>
          <p:cNvPr id="6" name="Footer Placeholder 5"/>
          <p:cNvSpPr>
            <a:spLocks noGrp="1"/>
          </p:cNvSpPr>
          <p:nvPr>
            <p:ph type="ftr" sz="quarter" idx="11"/>
          </p:nvPr>
        </p:nvSpPr>
        <p:spPr/>
        <p:txBody>
          <a:bodyPr/>
          <a:lstStyle/>
          <a:p>
            <a:r>
              <a:rPr lang="en-US"/>
              <a:t>Laura Terrill Fair Lawn - Pascack 2015</a:t>
            </a: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Title 9"/>
          <p:cNvSpPr>
            <a:spLocks noGrp="1"/>
          </p:cNvSpPr>
          <p:nvPr>
            <p:ph type="title"/>
          </p:nvPr>
        </p:nvSpPr>
        <p:spPr/>
        <p:txBody>
          <a:bodyPr/>
          <a:lstStyle/>
          <a:p>
            <a:r>
              <a:rPr lang="en-US"/>
              <a:t>Common Core Writing Standards</a:t>
            </a:r>
          </a:p>
        </p:txBody>
      </p:sp>
      <p:sp>
        <p:nvSpPr>
          <p:cNvPr id="37894" name="Slide Number Placeholder 7"/>
          <p:cNvSpPr>
            <a:spLocks noGrp="1"/>
          </p:cNvSpPr>
          <p:nvPr>
            <p:ph type="sldNum" sz="quarter" idx="12"/>
          </p:nvPr>
        </p:nvSpPr>
        <p:spPr/>
        <p:txBody>
          <a:bodyPr>
            <a:normAutofit fontScale="85000" lnSpcReduction="20000"/>
          </a:bodyPr>
          <a:lstStyle/>
          <a:p>
            <a:fld id="{2EE6B8B3-7C9E-DF49-AA55-D53FF10AC84E}" type="slidenum">
              <a:rPr lang="en-US"/>
              <a:pPr/>
              <a:t>78</a:t>
            </a:fld>
            <a:endParaRPr lang="en-US"/>
          </a:p>
        </p:txBody>
      </p:sp>
      <p:sp>
        <p:nvSpPr>
          <p:cNvPr id="37891" name="TextBox 11"/>
          <p:cNvSpPr txBox="1">
            <a:spLocks noChangeArrowheads="1"/>
          </p:cNvSpPr>
          <p:nvPr/>
        </p:nvSpPr>
        <p:spPr bwMode="auto">
          <a:xfrm>
            <a:off x="457200" y="1905000"/>
            <a:ext cx="8305800" cy="3446463"/>
          </a:xfrm>
          <a:prstGeom prst="rect">
            <a:avLst/>
          </a:prstGeom>
          <a:noFill/>
          <a:ln w="9525">
            <a:noFill/>
            <a:miter lim="800000"/>
            <a:headEnd/>
            <a:tailEnd/>
          </a:ln>
        </p:spPr>
        <p:txBody>
          <a:bodyPr>
            <a:prstTxWarp prst="textNoShape">
              <a:avLst/>
            </a:prstTxWarp>
            <a:spAutoFit/>
          </a:bodyPr>
          <a:lstStyle/>
          <a:p>
            <a:pPr marL="273050" indent="-273050">
              <a:spcAft>
                <a:spcPts val="1200"/>
              </a:spcAft>
              <a:buFont typeface="Arial" pitchFamily="-84" charset="0"/>
              <a:buChar char="•"/>
            </a:pPr>
            <a:r>
              <a:rPr lang="en-US" sz="2400">
                <a:latin typeface="Cambria" pitchFamily="-84" charset="0"/>
                <a:ea typeface="Cambria" pitchFamily="-84" charset="0"/>
                <a:cs typeface="Cambria" pitchFamily="-84" charset="0"/>
              </a:rPr>
              <a:t>Three types of writing</a:t>
            </a:r>
          </a:p>
          <a:p>
            <a:pPr marL="273050" indent="-273050">
              <a:spcAft>
                <a:spcPts val="1200"/>
              </a:spcAft>
              <a:buFont typeface="Arial" pitchFamily="-84" charset="0"/>
              <a:buChar char="•"/>
            </a:pPr>
            <a:r>
              <a:rPr lang="en-US" sz="2400">
                <a:latin typeface="Cambria" pitchFamily="-84" charset="0"/>
                <a:ea typeface="Cambria" pitchFamily="-84" charset="0"/>
                <a:cs typeface="Cambria" pitchFamily="-84" charset="0"/>
              </a:rPr>
              <a:t>The writing process</a:t>
            </a:r>
          </a:p>
          <a:p>
            <a:pPr marL="273050" indent="-273050">
              <a:spcAft>
                <a:spcPts val="1200"/>
              </a:spcAft>
              <a:buFont typeface="Arial" pitchFamily="-84" charset="0"/>
              <a:buChar char="•"/>
            </a:pPr>
            <a:r>
              <a:rPr lang="en-US" sz="2400">
                <a:latin typeface="Cambria" pitchFamily="-84" charset="0"/>
                <a:ea typeface="Cambria" pitchFamily="-84" charset="0"/>
                <a:cs typeface="Cambria" pitchFamily="-84" charset="0"/>
              </a:rPr>
              <a:t>The quality of student writing</a:t>
            </a:r>
          </a:p>
          <a:p>
            <a:pPr marL="273050" indent="-273050">
              <a:spcAft>
                <a:spcPts val="1200"/>
              </a:spcAft>
              <a:buFont typeface="Arial" pitchFamily="-84" charset="0"/>
              <a:buChar char="•"/>
            </a:pPr>
            <a:r>
              <a:rPr lang="en-US" sz="2400">
                <a:latin typeface="Cambria" pitchFamily="-84" charset="0"/>
                <a:ea typeface="Cambria" pitchFamily="-84" charset="0"/>
                <a:cs typeface="Cambria" pitchFamily="-84" charset="0"/>
              </a:rPr>
              <a:t>Writing as integral even for very young students</a:t>
            </a:r>
          </a:p>
          <a:p>
            <a:pPr marL="273050" indent="-273050">
              <a:spcAft>
                <a:spcPts val="1200"/>
              </a:spcAft>
              <a:buFont typeface="Arial" pitchFamily="-84" charset="0"/>
              <a:buChar char="•"/>
            </a:pPr>
            <a:r>
              <a:rPr lang="en-US" sz="2400">
                <a:latin typeface="Cambria" pitchFamily="-84" charset="0"/>
                <a:ea typeface="Cambria" pitchFamily="-84" charset="0"/>
                <a:cs typeface="Cambria" pitchFamily="-84" charset="0"/>
              </a:rPr>
              <a:t>Writing across all disciplines and for real purposes</a:t>
            </a:r>
          </a:p>
          <a:p>
            <a:pPr marL="273050" indent="-273050">
              <a:buFont typeface="Arial" pitchFamily="-84" charset="0"/>
              <a:buChar char="•"/>
            </a:pPr>
            <a:endParaRPr lang="en-US" sz="2400">
              <a:latin typeface="Cambria" pitchFamily="-84" charset="0"/>
              <a:ea typeface="Cambria" pitchFamily="-84" charset="0"/>
              <a:cs typeface="Cambria" pitchFamily="-84" charset="0"/>
            </a:endParaRPr>
          </a:p>
          <a:p>
            <a:pPr marL="273050" indent="-273050">
              <a:buFont typeface="Arial" pitchFamily="-84" charset="0"/>
              <a:buChar char="•"/>
            </a:pPr>
            <a:endParaRPr lang="en-US" sz="2400">
              <a:latin typeface="Cambria" pitchFamily="-84" charset="0"/>
              <a:ea typeface="Cambria" pitchFamily="-84" charset="0"/>
              <a:cs typeface="Cambria" pitchFamily="-84" charset="0"/>
            </a:endParaRPr>
          </a:p>
        </p:txBody>
      </p:sp>
      <p:pic>
        <p:nvPicPr>
          <p:cNvPr id="37892" name="Picture 13" descr="Unknown.jpeg"/>
          <p:cNvPicPr>
            <a:picLocks noChangeAspect="1"/>
          </p:cNvPicPr>
          <p:nvPr/>
        </p:nvPicPr>
        <p:blipFill>
          <a:blip r:embed="rId2"/>
          <a:srcRect/>
          <a:stretch>
            <a:fillRect/>
          </a:stretch>
        </p:blipFill>
        <p:spPr bwMode="auto">
          <a:xfrm>
            <a:off x="223838" y="5181600"/>
            <a:ext cx="2976562" cy="1060450"/>
          </a:xfrm>
          <a:prstGeom prst="rect">
            <a:avLst/>
          </a:prstGeom>
          <a:noFill/>
          <a:ln w="9525">
            <a:noFill/>
            <a:miter lim="800000"/>
            <a:headEnd/>
            <a:tailEnd/>
          </a:ln>
        </p:spPr>
      </p:pic>
      <p:sp>
        <p:nvSpPr>
          <p:cNvPr id="37893" name="TextBox 5"/>
          <p:cNvSpPr txBox="1">
            <a:spLocks noChangeArrowheads="1"/>
          </p:cNvSpPr>
          <p:nvPr/>
        </p:nvSpPr>
        <p:spPr bwMode="auto">
          <a:xfrm>
            <a:off x="6186488" y="5570538"/>
            <a:ext cx="2805112" cy="830262"/>
          </a:xfrm>
          <a:prstGeom prst="rect">
            <a:avLst/>
          </a:prstGeom>
          <a:noFill/>
          <a:ln w="9525">
            <a:noFill/>
            <a:miter lim="800000"/>
            <a:headEnd/>
            <a:tailEnd/>
          </a:ln>
        </p:spPr>
        <p:txBody>
          <a:bodyPr wrap="none">
            <a:prstTxWarp prst="textNoShape">
              <a:avLst/>
            </a:prstTxWarp>
            <a:spAutoFit/>
          </a:bodyPr>
          <a:lstStyle/>
          <a:p>
            <a:pPr algn="r"/>
            <a:r>
              <a:rPr lang="en-US" sz="1600" i="1"/>
              <a:t>Pathways to the Common Core </a:t>
            </a:r>
          </a:p>
          <a:p>
            <a:pPr algn="r"/>
            <a:r>
              <a:rPr lang="en-US" sz="1600" i="1"/>
              <a:t>Accelerating Achievement</a:t>
            </a:r>
          </a:p>
          <a:p>
            <a:pPr algn="r"/>
            <a:r>
              <a:rPr lang="en-US" sz="1600"/>
              <a:t>Calkins, Ehrenworth, Lehman</a:t>
            </a:r>
          </a:p>
        </p:txBody>
      </p:sp>
      <p:sp>
        <p:nvSpPr>
          <p:cNvPr id="7" name="Footer Placeholder 6"/>
          <p:cNvSpPr>
            <a:spLocks noGrp="1"/>
          </p:cNvSpPr>
          <p:nvPr>
            <p:ph type="ftr" sz="quarter" idx="11"/>
          </p:nvPr>
        </p:nvSpPr>
        <p:spPr/>
        <p:txBody>
          <a:bodyPr/>
          <a:lstStyle/>
          <a:p>
            <a:r>
              <a:rPr lang="en-US"/>
              <a:t>Laura Terrill Fair Lawn - Pascack 2015</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2211" name="Text Box 3"/>
          <p:cNvSpPr txBox="1">
            <a:spLocks noChangeArrowheads="1"/>
          </p:cNvSpPr>
          <p:nvPr/>
        </p:nvSpPr>
        <p:spPr bwMode="auto">
          <a:xfrm>
            <a:off x="6384925" y="5935663"/>
            <a:ext cx="1549400" cy="368300"/>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Ruth Culham</a:t>
            </a:r>
          </a:p>
        </p:txBody>
      </p:sp>
      <p:sp>
        <p:nvSpPr>
          <p:cNvPr id="222212" name="Text Box 4"/>
          <p:cNvSpPr txBox="1">
            <a:spLocks noChangeArrowheads="1"/>
          </p:cNvSpPr>
          <p:nvPr/>
        </p:nvSpPr>
        <p:spPr bwMode="auto">
          <a:xfrm>
            <a:off x="563563" y="3429000"/>
            <a:ext cx="8016875" cy="2227263"/>
          </a:xfrm>
          <a:prstGeom prst="rect">
            <a:avLst/>
          </a:prstGeom>
          <a:noFill/>
          <a:ln w="9525">
            <a:noFill/>
            <a:miter lim="800000"/>
            <a:headEnd/>
            <a:tailEnd/>
          </a:ln>
        </p:spPr>
        <p:txBody>
          <a:bodyPr>
            <a:prstTxWarp prst="textNoShape">
              <a:avLst/>
            </a:prstTxWarp>
            <a:spAutoFit/>
          </a:bodyPr>
          <a:lstStyle/>
          <a:p>
            <a:r>
              <a:rPr lang="en-US" sz="2800" i="1">
                <a:solidFill>
                  <a:schemeClr val="tx2"/>
                </a:solidFill>
              </a:rPr>
              <a:t>“Fluent writing is graceful, varied, rhythmic — almost musical. It’s easy to read aloud. Sentences are well built. They move. They are varied in structure and length. Each one seems to flow right out of the one before.”</a:t>
            </a:r>
          </a:p>
        </p:txBody>
      </p:sp>
      <p:pic>
        <p:nvPicPr>
          <p:cNvPr id="222213" name="Picture 5" descr="prod7187_dt"/>
          <p:cNvPicPr>
            <a:picLocks noChangeAspect="1" noChangeArrowheads="1"/>
          </p:cNvPicPr>
          <p:nvPr/>
        </p:nvPicPr>
        <p:blipFill>
          <a:blip r:embed="rId3"/>
          <a:srcRect/>
          <a:stretch>
            <a:fillRect/>
          </a:stretch>
        </p:blipFill>
        <p:spPr bwMode="auto">
          <a:xfrm>
            <a:off x="604640" y="552450"/>
            <a:ext cx="2724150" cy="2724150"/>
          </a:xfrm>
          <a:prstGeom prst="rect">
            <a:avLst/>
          </a:prstGeom>
          <a:noFill/>
          <a:ln w="9525">
            <a:noFill/>
            <a:miter lim="800000"/>
            <a:headEnd/>
            <a:tailEnd/>
          </a:ln>
        </p:spPr>
      </p:pic>
      <p:sp>
        <p:nvSpPr>
          <p:cNvPr id="10" name="Title 9"/>
          <p:cNvSpPr>
            <a:spLocks noGrp="1"/>
          </p:cNvSpPr>
          <p:nvPr>
            <p:ph type="title"/>
          </p:nvPr>
        </p:nvSpPr>
        <p:spPr/>
        <p:txBody>
          <a:bodyPr>
            <a:normAutofit/>
          </a:bodyPr>
          <a:lstStyle/>
          <a:p>
            <a:pPr algn="ctr"/>
            <a:r>
              <a:rPr lang="en-US" i="1">
                <a:solidFill>
                  <a:srgbClr val="406F8D"/>
                </a:solidFill>
              </a:rPr>
              <a:t>                              Sentence Fluency</a:t>
            </a:r>
            <a:endParaRPr lang="en-US" sz="3600">
              <a:solidFill>
                <a:srgbClr val="406F8D"/>
              </a:solidFill>
            </a:endParaRPr>
          </a:p>
        </p:txBody>
      </p:sp>
      <p:sp>
        <p:nvSpPr>
          <p:cNvPr id="222215" name="Footer Placeholder 6"/>
          <p:cNvSpPr>
            <a:spLocks noGrp="1"/>
          </p:cNvSpPr>
          <p:nvPr>
            <p:ph type="ftr" sz="quarter" idx="11"/>
          </p:nvPr>
        </p:nvSpPr>
        <p:spPr/>
        <p:txBody>
          <a:bodyPr/>
          <a:lstStyle/>
          <a:p>
            <a:r>
              <a:rPr lang="en-US"/>
              <a:t>Laura Terrill Fair Lawn - Pascack 2015</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79</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Title 2"/>
          <p:cNvSpPr>
            <a:spLocks noGrp="1"/>
          </p:cNvSpPr>
          <p:nvPr>
            <p:ph type="title"/>
          </p:nvPr>
        </p:nvSpPr>
        <p:spPr/>
        <p:txBody>
          <a:bodyPr/>
          <a:lstStyle/>
          <a:p>
            <a:pPr eaLnBrk="1" hangingPunct="1"/>
            <a:r>
              <a:rPr lang="en-US" sz="3600">
                <a:solidFill>
                  <a:schemeClr val="tx1"/>
                </a:solidFill>
                <a:latin typeface="Calibri" pitchFamily="-112" charset="0"/>
                <a:ea typeface="Calibri" pitchFamily="-112" charset="0"/>
                <a:cs typeface="Calibri" pitchFamily="-112" charset="0"/>
              </a:rPr>
              <a:t>Individual Accountability</a:t>
            </a:r>
          </a:p>
        </p:txBody>
      </p:sp>
      <p:sp>
        <p:nvSpPr>
          <p:cNvPr id="51207" name="Footer Placeholder 7"/>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Fair Lawn - Pascack 2015</a:t>
            </a:r>
          </a:p>
        </p:txBody>
      </p:sp>
      <p:sp>
        <p:nvSpPr>
          <p:cNvPr id="4" name="Content Placeholder 3"/>
          <p:cNvSpPr>
            <a:spLocks noGrp="1"/>
          </p:cNvSpPr>
          <p:nvPr>
            <p:ph idx="4294967295"/>
          </p:nvPr>
        </p:nvSpPr>
        <p:spPr>
          <a:xfrm>
            <a:off x="929280" y="4046680"/>
            <a:ext cx="7391400" cy="2474912"/>
          </a:xfrm>
          <a:ln>
            <a:solidFill>
              <a:schemeClr val="tx1"/>
            </a:solidFill>
          </a:ln>
        </p:spPr>
        <p:txBody>
          <a:bodyPr>
            <a:normAutofit lnSpcReduction="10000"/>
          </a:bodyPr>
          <a:lstStyle/>
          <a:p>
            <a:pPr lvl="2" eaLnBrk="1" hangingPunct="1">
              <a:buFont typeface="Wingdings 2" charset="2"/>
              <a:buNone/>
              <a:defRPr/>
            </a:pPr>
            <a:endParaRPr lang="en-US">
              <a:solidFill>
                <a:schemeClr val="tx1"/>
              </a:solidFill>
            </a:endParaRPr>
          </a:p>
          <a:p>
            <a:pPr lvl="2" eaLnBrk="1" hangingPunct="1">
              <a:buFont typeface="Wingdings 2" charset="2"/>
              <a:buNone/>
              <a:defRPr/>
            </a:pPr>
            <a:r>
              <a:rPr lang="en-US">
                <a:solidFill>
                  <a:srgbClr val="FF0000"/>
                </a:solidFill>
              </a:rPr>
              <a:t>1. </a:t>
            </a:r>
            <a:r>
              <a:rPr lang="en-US">
                <a:solidFill>
                  <a:schemeClr val="tx1"/>
                </a:solidFill>
              </a:rPr>
              <a:t>	10	9	8	7	6	0</a:t>
            </a:r>
          </a:p>
          <a:p>
            <a:pPr lvl="2" eaLnBrk="1" hangingPunct="1">
              <a:buFont typeface="Wingdings 2" charset="2"/>
              <a:buNone/>
              <a:defRPr/>
            </a:pPr>
            <a:r>
              <a:rPr lang="en-US">
                <a:solidFill>
                  <a:srgbClr val="FF0000"/>
                </a:solidFill>
              </a:rPr>
              <a:t>2.</a:t>
            </a:r>
            <a:r>
              <a:rPr lang="en-US">
                <a:solidFill>
                  <a:schemeClr val="tx1"/>
                </a:solidFill>
              </a:rPr>
              <a:t>		10	9	8 	7 	6	0</a:t>
            </a:r>
          </a:p>
          <a:p>
            <a:pPr lvl="2" eaLnBrk="1" hangingPunct="1">
              <a:buFont typeface="Wingdings 2" charset="2"/>
              <a:buNone/>
              <a:defRPr/>
            </a:pPr>
            <a:r>
              <a:rPr lang="en-US">
                <a:solidFill>
                  <a:srgbClr val="FF0000"/>
                </a:solidFill>
              </a:rPr>
              <a:t>3.	</a:t>
            </a:r>
            <a:r>
              <a:rPr lang="en-US">
                <a:solidFill>
                  <a:schemeClr val="tx1"/>
                </a:solidFill>
              </a:rPr>
              <a:t>	10	9	8	7	6	0</a:t>
            </a:r>
          </a:p>
          <a:p>
            <a:pPr lvl="2" eaLnBrk="1" hangingPunct="1">
              <a:buFont typeface="Wingdings 2" charset="2"/>
              <a:buNone/>
              <a:defRPr/>
            </a:pPr>
            <a:r>
              <a:rPr lang="en-US">
                <a:solidFill>
                  <a:srgbClr val="FF0000"/>
                </a:solidFill>
              </a:rPr>
              <a:t>4.	</a:t>
            </a:r>
            <a:r>
              <a:rPr lang="en-US">
                <a:solidFill>
                  <a:schemeClr val="tx1"/>
                </a:solidFill>
              </a:rPr>
              <a:t>	10	9	8	7	6	0</a:t>
            </a:r>
          </a:p>
          <a:p>
            <a:pPr lvl="2" eaLnBrk="1" hangingPunct="1">
              <a:buFont typeface="Wingdings 2" charset="2"/>
              <a:buNone/>
              <a:defRPr/>
            </a:pPr>
            <a:r>
              <a:rPr lang="en-US">
                <a:solidFill>
                  <a:srgbClr val="FF0000"/>
                </a:solidFill>
              </a:rPr>
              <a:t>5.</a:t>
            </a:r>
            <a:r>
              <a:rPr lang="en-US">
                <a:solidFill>
                  <a:schemeClr val="tx1"/>
                </a:solidFill>
              </a:rPr>
              <a:t>		10	9	8	7	6	0</a:t>
            </a:r>
          </a:p>
        </p:txBody>
      </p:sp>
      <p:sp>
        <p:nvSpPr>
          <p:cNvPr id="51204" name="TextBox 4"/>
          <p:cNvSpPr txBox="1">
            <a:spLocks noChangeArrowheads="1"/>
          </p:cNvSpPr>
          <p:nvPr/>
        </p:nvSpPr>
        <p:spPr bwMode="auto">
          <a:xfrm>
            <a:off x="228600" y="1527750"/>
            <a:ext cx="8974138" cy="2586038"/>
          </a:xfrm>
          <a:prstGeom prst="rect">
            <a:avLst/>
          </a:prstGeom>
          <a:noFill/>
          <a:ln w="9525">
            <a:noFill/>
            <a:miter lim="800000"/>
            <a:headEnd/>
            <a:tailEnd/>
          </a:ln>
        </p:spPr>
        <p:txBody>
          <a:bodyPr wrap="none">
            <a:prstTxWarp prst="textNoShape">
              <a:avLst/>
            </a:prstTxWarp>
            <a:spAutoFit/>
          </a:bodyPr>
          <a:lstStyle/>
          <a:p>
            <a:r>
              <a:rPr lang="en-US" sz="1800">
                <a:ea typeface="Arial" pitchFamily="-112" charset="0"/>
                <a:cs typeface="Arial" pitchFamily="-112" charset="0"/>
              </a:rPr>
              <a:t>Allow students to practice an answer using a strategy such as think-pair-share. </a:t>
            </a:r>
          </a:p>
          <a:p>
            <a:r>
              <a:rPr lang="en-US" sz="1800">
                <a:ea typeface="Arial" pitchFamily="-112" charset="0"/>
                <a:cs typeface="Arial" pitchFamily="-112" charset="0"/>
              </a:rPr>
              <a:t>Then, call on 3-4 students at random to give the answer. Students who have practiced</a:t>
            </a:r>
          </a:p>
          <a:p>
            <a:r>
              <a:rPr lang="en-US" sz="1800">
                <a:ea typeface="Arial" pitchFamily="-112" charset="0"/>
                <a:cs typeface="Arial" pitchFamily="-112" charset="0"/>
              </a:rPr>
              <a:t>With their partner or group should be able to give a solid answer.  A good answer </a:t>
            </a:r>
          </a:p>
          <a:p>
            <a:r>
              <a:rPr lang="en-US" sz="1800">
                <a:ea typeface="Arial" pitchFamily="-112" charset="0"/>
                <a:cs typeface="Arial" pitchFamily="-112" charset="0"/>
              </a:rPr>
              <a:t>scores a 10.  A zero is given only when students do not know what is expected. </a:t>
            </a:r>
          </a:p>
          <a:p>
            <a:r>
              <a:rPr lang="en-US" sz="1800">
                <a:ea typeface="Arial" pitchFamily="-112" charset="0"/>
                <a:cs typeface="Arial" pitchFamily="-112" charset="0"/>
              </a:rPr>
              <a:t>Use the index cards over the course of a marking period. Total the points. If some </a:t>
            </a:r>
          </a:p>
          <a:p>
            <a:r>
              <a:rPr lang="en-US" sz="1800">
                <a:ea typeface="Arial" pitchFamily="-112" charset="0"/>
                <a:cs typeface="Arial" pitchFamily="-112" charset="0"/>
              </a:rPr>
              <a:t>students have 4 answers and others have 2, use 3 as the average or 30 points. </a:t>
            </a:r>
          </a:p>
          <a:p>
            <a:r>
              <a:rPr lang="en-US" sz="1800">
                <a:ea typeface="Arial" pitchFamily="-112" charset="0"/>
                <a:cs typeface="Arial" pitchFamily="-112" charset="0"/>
              </a:rPr>
              <a:t>Drop the lowest score for those who have 4 answers, use the average of the 2 to </a:t>
            </a:r>
          </a:p>
          <a:p>
            <a:r>
              <a:rPr lang="en-US" sz="1800">
                <a:ea typeface="Arial" pitchFamily="-112" charset="0"/>
                <a:cs typeface="Arial" pitchFamily="-112" charset="0"/>
              </a:rPr>
              <a:t>determine a third score for those who have 2. Put the score into your gradebook </a:t>
            </a:r>
          </a:p>
          <a:p>
            <a:r>
              <a:rPr lang="en-US" sz="1800">
                <a:ea typeface="Arial" pitchFamily="-112" charset="0"/>
                <a:cs typeface="Arial" pitchFamily="-112" charset="0"/>
              </a:rPr>
              <a:t>in an appropriate category. </a:t>
            </a:r>
          </a:p>
        </p:txBody>
      </p:sp>
      <p:sp>
        <p:nvSpPr>
          <p:cNvPr id="6" name="Dodecagon 5"/>
          <p:cNvSpPr>
            <a:spLocks noChangeAspect="1"/>
          </p:cNvSpPr>
          <p:nvPr/>
        </p:nvSpPr>
        <p:spPr>
          <a:xfrm>
            <a:off x="1104900" y="4265418"/>
            <a:ext cx="457200" cy="457200"/>
          </a:xfrm>
          <a:prstGeom prst="dodecagon">
            <a:avLst/>
          </a:prstGeom>
          <a:noFill/>
          <a:ln w="28575" cap="flat" cmpd="sng" algn="ctr">
            <a:solidFill>
              <a:schemeClr val="accent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8</a:t>
            </a:fld>
            <a:endParaRPr 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Text Box 2"/>
          <p:cNvSpPr txBox="1">
            <a:spLocks noChangeArrowheads="1"/>
          </p:cNvSpPr>
          <p:nvPr/>
        </p:nvSpPr>
        <p:spPr bwMode="auto">
          <a:xfrm>
            <a:off x="4648200" y="2133600"/>
            <a:ext cx="3436938" cy="2862263"/>
          </a:xfrm>
          <a:prstGeom prst="rect">
            <a:avLst/>
          </a:prstGeom>
          <a:noFill/>
          <a:ln w="9525">
            <a:noFill/>
            <a:miter lim="800000"/>
            <a:headEnd/>
            <a:tailEnd/>
          </a:ln>
        </p:spPr>
        <p:txBody>
          <a:bodyPr>
            <a:prstTxWarp prst="textNoShape">
              <a:avLst/>
            </a:prstTxWarp>
            <a:spAutoFit/>
          </a:bodyPr>
          <a:lstStyle/>
          <a:p>
            <a:r>
              <a:rPr lang="en-US" sz="3600">
                <a:solidFill>
                  <a:srgbClr val="000000"/>
                </a:solidFill>
                <a:latin typeface="Calibri" pitchFamily="-112" charset="0"/>
                <a:ea typeface="Calibri" pitchFamily="-112" charset="0"/>
                <a:cs typeface="Calibri" pitchFamily="-112" charset="0"/>
              </a:rPr>
              <a:t>It’s summer. It’s hot. I love to swim. I like the beach. I like to play volleyball. </a:t>
            </a:r>
          </a:p>
        </p:txBody>
      </p:sp>
      <p:sp>
        <p:nvSpPr>
          <p:cNvPr id="224259" name="Rectangle 4"/>
          <p:cNvSpPr>
            <a:spLocks noChangeArrowheads="1"/>
          </p:cNvSpPr>
          <p:nvPr/>
        </p:nvSpPr>
        <p:spPr bwMode="auto">
          <a:xfrm>
            <a:off x="774700" y="1198510"/>
            <a:ext cx="7772400" cy="1143000"/>
          </a:xfrm>
          <a:prstGeom prst="rect">
            <a:avLst/>
          </a:prstGeom>
          <a:noFill/>
          <a:ln w="9525">
            <a:noFill/>
            <a:miter lim="800000"/>
            <a:headEnd/>
            <a:tailEnd/>
          </a:ln>
        </p:spPr>
        <p:txBody>
          <a:bodyPr anchor="ctr">
            <a:prstTxWarp prst="textNoShape">
              <a:avLst/>
            </a:prstTxWarp>
          </a:bodyPr>
          <a:lstStyle/>
          <a:p>
            <a:pPr algn="ctr" eaLnBrk="1" hangingPunct="1"/>
            <a:endParaRPr lang="en-US" sz="3200">
              <a:solidFill>
                <a:srgbClr val="000000"/>
              </a:solidFill>
              <a:latin typeface="Calibri" pitchFamily="-112" charset="0"/>
              <a:ea typeface="Calibri" pitchFamily="-112" charset="0"/>
              <a:cs typeface="Calibri" pitchFamily="-112" charset="0"/>
            </a:endParaRPr>
          </a:p>
        </p:txBody>
      </p:sp>
      <p:pic>
        <p:nvPicPr>
          <p:cNvPr id="224260" name="Picture 7" descr="summer-beach_2_1680_x_1050.jpg"/>
          <p:cNvPicPr>
            <a:picLocks noChangeAspect="1"/>
          </p:cNvPicPr>
          <p:nvPr/>
        </p:nvPicPr>
        <p:blipFill>
          <a:blip r:embed="rId3"/>
          <a:srcRect/>
          <a:stretch>
            <a:fillRect/>
          </a:stretch>
        </p:blipFill>
        <p:spPr bwMode="auto">
          <a:xfrm>
            <a:off x="673100" y="2713038"/>
            <a:ext cx="2854325" cy="1782762"/>
          </a:xfrm>
          <a:prstGeom prst="rect">
            <a:avLst/>
          </a:prstGeom>
          <a:noFill/>
          <a:ln w="9525">
            <a:noFill/>
            <a:miter lim="800000"/>
            <a:headEnd/>
            <a:tailEnd/>
          </a:ln>
        </p:spPr>
      </p:pic>
      <p:sp>
        <p:nvSpPr>
          <p:cNvPr id="9" name="Title 8"/>
          <p:cNvSpPr>
            <a:spLocks noGrp="1"/>
          </p:cNvSpPr>
          <p:nvPr>
            <p:ph type="title"/>
          </p:nvPr>
        </p:nvSpPr>
        <p:spPr/>
        <p:txBody>
          <a:bodyPr>
            <a:normAutofit fontScale="90000"/>
          </a:bodyPr>
          <a:lstStyle/>
          <a:p>
            <a:r>
              <a:rPr lang="en-US">
                <a:solidFill>
                  <a:srgbClr val="000000"/>
                </a:solidFill>
                <a:latin typeface="Calibri" pitchFamily="-112" charset="0"/>
                <a:ea typeface="Calibri" pitchFamily="-112" charset="0"/>
                <a:cs typeface="Calibri" pitchFamily="-112" charset="0"/>
              </a:rPr>
              <a:t>Write 5 sentences about summer…..</a:t>
            </a:r>
            <a:endParaRPr lang="en-US"/>
          </a:p>
        </p:txBody>
      </p:sp>
      <p:sp>
        <p:nvSpPr>
          <p:cNvPr id="224262" name="Footer Placeholder 5"/>
          <p:cNvSpPr>
            <a:spLocks noGrp="1"/>
          </p:cNvSpPr>
          <p:nvPr>
            <p:ph type="ftr" sz="quarter" idx="11"/>
          </p:nvPr>
        </p:nvSpPr>
        <p:spPr/>
        <p:txBody>
          <a:bodyPr/>
          <a:lstStyle/>
          <a:p>
            <a:r>
              <a:rPr lang="en-US"/>
              <a:t>Laura Terrill Fair Lawn - Pascack 2015</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80</a:t>
            </a:fld>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pPr eaLnBrk="1" hangingPunct="1"/>
            <a:r>
              <a:rPr lang="en-US">
                <a:solidFill>
                  <a:srgbClr val="376092"/>
                </a:solidFill>
                <a:ea typeface="ＭＳ Ｐゴシック" pitchFamily="-112" charset="-128"/>
                <a:cs typeface="ＭＳ Ｐゴシック" pitchFamily="-112" charset="-128"/>
              </a:rPr>
              <a:t>Teach transitions</a:t>
            </a:r>
          </a:p>
        </p:txBody>
      </p:sp>
      <p:sp>
        <p:nvSpPr>
          <p:cNvPr id="226310" name="Footer Placeholder 7"/>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Fair Lawn - Pascack 2015</a:t>
            </a:r>
          </a:p>
        </p:txBody>
      </p:sp>
      <p:sp>
        <p:nvSpPr>
          <p:cNvPr id="226307" name="Rectangle 4"/>
          <p:cNvSpPr>
            <a:spLocks noGrp="1" noChangeArrowheads="1"/>
          </p:cNvSpPr>
          <p:nvPr>
            <p:ph type="body" idx="4294967295"/>
          </p:nvPr>
        </p:nvSpPr>
        <p:spPr>
          <a:xfrm>
            <a:off x="4213225" y="2209800"/>
            <a:ext cx="4930775" cy="3787775"/>
          </a:xfrm>
        </p:spPr>
        <p:txBody>
          <a:bodyPr/>
          <a:lstStyle/>
          <a:p>
            <a:pPr marL="609600" indent="-609600" eaLnBrk="1" hangingPunct="1">
              <a:lnSpc>
                <a:spcPct val="90000"/>
              </a:lnSpc>
              <a:buClr>
                <a:schemeClr val="tx1"/>
              </a:buClr>
              <a:buFontTx/>
              <a:buNone/>
            </a:pPr>
            <a:r>
              <a:rPr lang="en-US" sz="2300" b="1">
                <a:solidFill>
                  <a:schemeClr val="tx2"/>
                </a:solidFill>
                <a:ea typeface="ＭＳ Ｐゴシック" pitchFamily="-112" charset="-128"/>
                <a:cs typeface="ＭＳ Ｐゴシック" pitchFamily="-112" charset="-128"/>
              </a:rPr>
              <a:t>	</a:t>
            </a:r>
          </a:p>
        </p:txBody>
      </p:sp>
      <p:sp>
        <p:nvSpPr>
          <p:cNvPr id="226308" name="TextBox 6"/>
          <p:cNvSpPr txBox="1">
            <a:spLocks noChangeArrowheads="1"/>
          </p:cNvSpPr>
          <p:nvPr/>
        </p:nvSpPr>
        <p:spPr bwMode="auto">
          <a:xfrm>
            <a:off x="3098184" y="1905000"/>
            <a:ext cx="2438400" cy="4154488"/>
          </a:xfrm>
          <a:prstGeom prst="rect">
            <a:avLst/>
          </a:prstGeom>
          <a:noFill/>
          <a:ln w="9525">
            <a:noFill/>
            <a:miter lim="800000"/>
            <a:headEnd/>
            <a:tailEnd/>
          </a:ln>
        </p:spPr>
        <p:txBody>
          <a:bodyPr>
            <a:prstTxWarp prst="textNoShape">
              <a:avLst/>
            </a:prstTxWarp>
            <a:spAutoFit/>
          </a:bodyPr>
          <a:lstStyle/>
          <a:p>
            <a:r>
              <a:rPr lang="en-US" sz="2400"/>
              <a:t>but</a:t>
            </a:r>
          </a:p>
          <a:p>
            <a:r>
              <a:rPr lang="en-US" sz="2400"/>
              <a:t>and then</a:t>
            </a:r>
          </a:p>
          <a:p>
            <a:r>
              <a:rPr lang="en-US" sz="2400"/>
              <a:t>at first </a:t>
            </a:r>
          </a:p>
          <a:p>
            <a:r>
              <a:rPr lang="en-US" sz="2400"/>
              <a:t>however</a:t>
            </a:r>
          </a:p>
          <a:p>
            <a:r>
              <a:rPr lang="en-US" sz="2400"/>
              <a:t>often</a:t>
            </a:r>
          </a:p>
          <a:p>
            <a:r>
              <a:rPr lang="en-US" sz="2400"/>
              <a:t>later</a:t>
            </a:r>
          </a:p>
          <a:p>
            <a:r>
              <a:rPr lang="en-US" sz="2400"/>
              <a:t>perhaps</a:t>
            </a:r>
          </a:p>
          <a:p>
            <a:r>
              <a:rPr lang="en-US" sz="2400"/>
              <a:t>by the way</a:t>
            </a:r>
          </a:p>
          <a:p>
            <a:r>
              <a:rPr lang="en-US" sz="2400"/>
              <a:t>on the contrary</a:t>
            </a:r>
          </a:p>
          <a:p>
            <a:r>
              <a:rPr lang="en-US" sz="2400"/>
              <a:t>and </a:t>
            </a:r>
          </a:p>
          <a:p>
            <a:r>
              <a:rPr lang="en-US" sz="2400"/>
              <a:t>briefly</a:t>
            </a:r>
          </a:p>
        </p:txBody>
      </p:sp>
      <p:sp>
        <p:nvSpPr>
          <p:cNvPr id="226309" name="TextBox 7"/>
          <p:cNvSpPr txBox="1">
            <a:spLocks noChangeArrowheads="1"/>
          </p:cNvSpPr>
          <p:nvPr/>
        </p:nvSpPr>
        <p:spPr bwMode="auto">
          <a:xfrm>
            <a:off x="5562600" y="1905000"/>
            <a:ext cx="2438400" cy="4154488"/>
          </a:xfrm>
          <a:prstGeom prst="rect">
            <a:avLst/>
          </a:prstGeom>
          <a:noFill/>
          <a:ln w="9525">
            <a:noFill/>
            <a:miter lim="800000"/>
            <a:headEnd/>
            <a:tailEnd/>
          </a:ln>
        </p:spPr>
        <p:txBody>
          <a:bodyPr>
            <a:prstTxWarp prst="textNoShape">
              <a:avLst/>
            </a:prstTxWarp>
            <a:spAutoFit/>
          </a:bodyPr>
          <a:lstStyle/>
          <a:p>
            <a:r>
              <a:rPr lang="en-US" sz="2400"/>
              <a:t>also</a:t>
            </a:r>
          </a:p>
          <a:p>
            <a:r>
              <a:rPr lang="en-US" sz="2400"/>
              <a:t>still, always</a:t>
            </a:r>
          </a:p>
          <a:p>
            <a:r>
              <a:rPr lang="en-US" sz="2400"/>
              <a:t>as, like</a:t>
            </a:r>
          </a:p>
          <a:p>
            <a:r>
              <a:rPr lang="en-US" sz="2400"/>
              <a:t>for example</a:t>
            </a:r>
          </a:p>
          <a:p>
            <a:r>
              <a:rPr lang="en-US" sz="2400"/>
              <a:t>in this way</a:t>
            </a:r>
          </a:p>
          <a:p>
            <a:r>
              <a:rPr lang="en-US" sz="2400"/>
              <a:t>suddenly</a:t>
            </a:r>
          </a:p>
          <a:p>
            <a:r>
              <a:rPr lang="en-US" sz="2400"/>
              <a:t>because</a:t>
            </a:r>
          </a:p>
          <a:p>
            <a:r>
              <a:rPr lang="en-US" sz="2400"/>
              <a:t>especially</a:t>
            </a:r>
          </a:p>
          <a:p>
            <a:r>
              <a:rPr lang="en-US" sz="2400"/>
              <a:t>in any case</a:t>
            </a:r>
          </a:p>
          <a:p>
            <a:r>
              <a:rPr lang="en-US" sz="2400"/>
              <a:t>finally</a:t>
            </a:r>
          </a:p>
          <a:p>
            <a:r>
              <a:rPr lang="en-US" sz="2400"/>
              <a:t>now</a:t>
            </a:r>
          </a:p>
        </p:txBody>
      </p:sp>
      <p:pic>
        <p:nvPicPr>
          <p:cNvPr id="226311" name="Picture 8" descr="connecting.jpeg"/>
          <p:cNvPicPr>
            <a:picLocks noChangeAspect="1"/>
          </p:cNvPicPr>
          <p:nvPr/>
        </p:nvPicPr>
        <p:blipFill>
          <a:blip r:embed="rId3"/>
          <a:srcRect/>
          <a:stretch>
            <a:fillRect/>
          </a:stretch>
        </p:blipFill>
        <p:spPr bwMode="auto">
          <a:xfrm>
            <a:off x="381000" y="1752600"/>
            <a:ext cx="2228850" cy="237807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81</a:t>
            </a:fld>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pPr eaLnBrk="1" hangingPunct="1"/>
            <a:r>
              <a:rPr lang="en-US">
                <a:solidFill>
                  <a:srgbClr val="406F8D"/>
                </a:solidFill>
                <a:ea typeface="ＭＳ Ｐゴシック" pitchFamily="-112" charset="-128"/>
                <a:cs typeface="ＭＳ Ｐゴシック" pitchFamily="-112" charset="-128"/>
              </a:rPr>
              <a:t>Building Blocks</a:t>
            </a:r>
          </a:p>
        </p:txBody>
      </p:sp>
      <p:sp>
        <p:nvSpPr>
          <p:cNvPr id="228355" name="Rectangle 3"/>
          <p:cNvSpPr>
            <a:spLocks noGrp="1" noChangeArrowheads="1"/>
          </p:cNvSpPr>
          <p:nvPr>
            <p:ph idx="1"/>
          </p:nvPr>
        </p:nvSpPr>
        <p:spPr/>
        <p:txBody>
          <a:bodyPr/>
          <a:lstStyle/>
          <a:p>
            <a:pPr eaLnBrk="1" hangingPunct="1">
              <a:buFontTx/>
              <a:buNone/>
              <a:tabLst>
                <a:tab pos="60325" algn="l"/>
                <a:tab pos="801688" algn="l"/>
              </a:tabLst>
            </a:pPr>
            <a:r>
              <a:rPr lang="en-US" sz="3200" i="1">
                <a:solidFill>
                  <a:schemeClr val="accent2"/>
                </a:solidFill>
                <a:ea typeface="ＭＳ Ｐゴシック" pitchFamily="-112" charset="-128"/>
                <a:cs typeface="ＭＳ Ｐゴシック" pitchFamily="-112" charset="-128"/>
              </a:rPr>
              <a:t>What is a sentence?</a:t>
            </a:r>
          </a:p>
          <a:p>
            <a:pPr eaLnBrk="1" hangingPunct="1">
              <a:buFontTx/>
              <a:buNone/>
              <a:tabLst>
                <a:tab pos="60325" algn="l"/>
                <a:tab pos="801688" algn="l"/>
              </a:tabLst>
            </a:pPr>
            <a:endParaRPr lang="en-US">
              <a:solidFill>
                <a:schemeClr val="tx2"/>
              </a:solidFill>
              <a:ea typeface="ＭＳ Ｐゴシック" pitchFamily="-112" charset="-128"/>
              <a:cs typeface="ＭＳ Ｐゴシック" pitchFamily="-112" charset="-128"/>
            </a:endParaRPr>
          </a:p>
          <a:p>
            <a:pPr eaLnBrk="1" hangingPunct="1">
              <a:buFontTx/>
              <a:buNone/>
              <a:tabLst>
                <a:tab pos="60325" algn="l"/>
                <a:tab pos="801688" algn="l"/>
              </a:tabLst>
            </a:pPr>
            <a:r>
              <a:rPr lang="en-US">
                <a:solidFill>
                  <a:schemeClr val="tx2"/>
                </a:solidFill>
                <a:ea typeface="ＭＳ Ｐゴシック" pitchFamily="-112" charset="-128"/>
                <a:cs typeface="ＭＳ Ｐゴシック" pitchFamily="-112" charset="-128"/>
              </a:rPr>
              <a:t>The parrots attacked the frogs _______  _________</a:t>
            </a:r>
          </a:p>
          <a:p>
            <a:pPr marL="2055813" lvl="4" indent="-912813" eaLnBrk="1" hangingPunct="1">
              <a:buFontTx/>
              <a:buNone/>
              <a:tabLst>
                <a:tab pos="60325" algn="l"/>
                <a:tab pos="801688" algn="l"/>
              </a:tabLst>
            </a:pPr>
            <a:r>
              <a:rPr lang="en-US">
                <a:solidFill>
                  <a:schemeClr val="tx2"/>
                </a:solidFill>
                <a:ea typeface="ＭＳ Ｐゴシック" pitchFamily="-112" charset="-128"/>
              </a:rPr>
              <a:t>	       		</a:t>
            </a:r>
            <a:r>
              <a:rPr lang="en-US">
                <a:solidFill>
                  <a:srgbClr val="C0504D"/>
                </a:solidFill>
                <a:ea typeface="ＭＳ Ｐゴシック" pitchFamily="-112" charset="-128"/>
              </a:rPr>
              <a:t>                    </a:t>
            </a:r>
            <a:r>
              <a:rPr lang="en-US" i="1">
                <a:solidFill>
                  <a:srgbClr val="C0504D"/>
                </a:solidFill>
                <a:ea typeface="ＭＳ Ｐゴシック" pitchFamily="-112" charset="-128"/>
              </a:rPr>
              <a:t>where ?      with whom?</a:t>
            </a:r>
          </a:p>
          <a:p>
            <a:pPr marL="2055813" lvl="4" indent="-912813" eaLnBrk="1" hangingPunct="1">
              <a:buFontTx/>
              <a:buNone/>
              <a:tabLst>
                <a:tab pos="60325" algn="l"/>
                <a:tab pos="801688" algn="l"/>
              </a:tabLst>
            </a:pPr>
            <a:endParaRPr lang="en-US" sz="2400">
              <a:solidFill>
                <a:schemeClr val="tx2"/>
              </a:solidFill>
              <a:ea typeface="ＭＳ Ｐゴシック" pitchFamily="-112" charset="-128"/>
            </a:endParaRPr>
          </a:p>
          <a:p>
            <a:pPr eaLnBrk="1" hangingPunct="1">
              <a:buFontTx/>
              <a:buNone/>
              <a:tabLst>
                <a:tab pos="60325" algn="l"/>
                <a:tab pos="801688" algn="l"/>
              </a:tabLst>
            </a:pPr>
            <a:r>
              <a:rPr lang="en-US">
                <a:solidFill>
                  <a:schemeClr val="tx2"/>
                </a:solidFill>
                <a:ea typeface="ＭＳ Ｐゴシック" pitchFamily="-112" charset="-128"/>
                <a:cs typeface="ＭＳ Ｐゴシック" pitchFamily="-112" charset="-128"/>
              </a:rPr>
              <a:t>__________     __________         _________.</a:t>
            </a:r>
          </a:p>
          <a:p>
            <a:pPr eaLnBrk="1" hangingPunct="1">
              <a:buFontTx/>
              <a:buNone/>
              <a:tabLst>
                <a:tab pos="60325" algn="l"/>
                <a:tab pos="801688" algn="l"/>
              </a:tabLst>
            </a:pPr>
            <a:r>
              <a:rPr lang="en-US" sz="2000">
                <a:solidFill>
                  <a:srgbClr val="C0504D"/>
                </a:solidFill>
                <a:ea typeface="ＭＳ Ｐゴシック" pitchFamily="-112" charset="-128"/>
                <a:cs typeface="ＭＳ Ｐゴシック" pitchFamily="-112" charset="-128"/>
              </a:rPr>
              <a:t>     </a:t>
            </a:r>
            <a:r>
              <a:rPr lang="en-US" sz="2000" i="1">
                <a:solidFill>
                  <a:srgbClr val="C0504D"/>
                </a:solidFill>
                <a:ea typeface="ＭＳ Ｐゴシック" pitchFamily="-112" charset="-128"/>
                <a:cs typeface="ＭＳ Ｐゴシック" pitchFamily="-112" charset="-128"/>
              </a:rPr>
              <a:t>when ?              at what time?            why?</a:t>
            </a:r>
          </a:p>
          <a:p>
            <a:pPr marL="2055813" lvl="4" indent="-912813" eaLnBrk="1" hangingPunct="1">
              <a:buFontTx/>
              <a:buNone/>
              <a:tabLst>
                <a:tab pos="60325" algn="l"/>
                <a:tab pos="801688" algn="l"/>
              </a:tabLst>
            </a:pPr>
            <a:endParaRPr lang="en-US" sz="2400">
              <a:solidFill>
                <a:schemeClr val="tx2"/>
              </a:solidFill>
              <a:ea typeface="ＭＳ Ｐゴシック" pitchFamily="-112" charset="-128"/>
            </a:endParaRPr>
          </a:p>
          <a:p>
            <a:pPr marL="2055813" lvl="4" indent="-912813" eaLnBrk="1" hangingPunct="1">
              <a:buFontTx/>
              <a:buNone/>
              <a:tabLst>
                <a:tab pos="60325" algn="l"/>
                <a:tab pos="801688" algn="l"/>
              </a:tabLst>
            </a:pPr>
            <a:endParaRPr lang="en-US" sz="2400">
              <a:ea typeface="ＭＳ Ｐゴシック" pitchFamily="-112" charset="-128"/>
            </a:endParaRPr>
          </a:p>
          <a:p>
            <a:pPr marL="2055813" lvl="4" indent="-912813" eaLnBrk="1" hangingPunct="1">
              <a:buFontTx/>
              <a:buNone/>
              <a:tabLst>
                <a:tab pos="60325" algn="l"/>
                <a:tab pos="801688" algn="l"/>
              </a:tabLst>
            </a:pPr>
            <a:endParaRPr lang="en-US">
              <a:ea typeface="ＭＳ Ｐゴシック" pitchFamily="-112" charset="-128"/>
            </a:endParaRP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82</a:t>
            </a:fld>
            <a:endParaRPr lang="en-US"/>
          </a:p>
        </p:txBody>
      </p:sp>
      <p:sp>
        <p:nvSpPr>
          <p:cNvPr id="5" name="Footer Placeholder 4"/>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pPr eaLnBrk="1" hangingPunct="1"/>
            <a:r>
              <a:rPr lang="en-US" sz="3200">
                <a:solidFill>
                  <a:srgbClr val="000000"/>
                </a:solidFill>
              </a:rPr>
              <a:t>Strategies for Cooperative Work</a:t>
            </a:r>
            <a:endParaRPr lang="en-US" sz="3600">
              <a:solidFill>
                <a:srgbClr val="000000"/>
              </a:solidFill>
            </a:endParaRPr>
          </a:p>
        </p:txBody>
      </p:sp>
      <p:sp>
        <p:nvSpPr>
          <p:cNvPr id="182275" name="Text Box 3"/>
          <p:cNvSpPr txBox="1">
            <a:spLocks noChangeArrowheads="1"/>
          </p:cNvSpPr>
          <p:nvPr/>
        </p:nvSpPr>
        <p:spPr bwMode="auto">
          <a:xfrm>
            <a:off x="342900" y="2103438"/>
            <a:ext cx="8458200" cy="4154983"/>
          </a:xfrm>
          <a:prstGeom prst="rect">
            <a:avLst/>
          </a:prstGeom>
          <a:noFill/>
          <a:ln w="9525">
            <a:noFill/>
            <a:miter lim="800000"/>
            <a:headEnd/>
            <a:tailEnd/>
          </a:ln>
        </p:spPr>
        <p:txBody>
          <a:bodyPr>
            <a:prstTxWarp prst="textNoShape">
              <a:avLst/>
            </a:prstTxWarp>
            <a:spAutoFit/>
          </a:bodyPr>
          <a:lstStyle/>
          <a:p>
            <a:r>
              <a:rPr lang="en-US" sz="2400" i="1">
                <a:solidFill>
                  <a:schemeClr val="tx2"/>
                </a:solidFill>
                <a:cs typeface="Calibri"/>
              </a:rPr>
              <a:t>Numbered Heads Together</a:t>
            </a:r>
            <a:r>
              <a:rPr lang="en-US" sz="2400">
                <a:solidFill>
                  <a:schemeClr val="tx2"/>
                </a:solidFill>
                <a:cs typeface="Calibri"/>
              </a:rPr>
              <a:t>	</a:t>
            </a:r>
          </a:p>
          <a:p>
            <a:endParaRPr lang="en-US" sz="2400">
              <a:solidFill>
                <a:schemeClr val="tx2"/>
              </a:solidFill>
              <a:cs typeface="Calibri"/>
            </a:endParaRPr>
          </a:p>
          <a:p>
            <a:r>
              <a:rPr lang="en-US" sz="2400">
                <a:solidFill>
                  <a:schemeClr val="tx2"/>
                </a:solidFill>
                <a:cs typeface="Calibri"/>
              </a:rPr>
              <a:t>Directions:  Students assemble into </a:t>
            </a:r>
          </a:p>
          <a:p>
            <a:r>
              <a:rPr lang="en-US" sz="2400">
                <a:solidFill>
                  <a:schemeClr val="tx2"/>
                </a:solidFill>
                <a:cs typeface="Calibri"/>
              </a:rPr>
              <a:t>groups and number off.  The teacher </a:t>
            </a:r>
          </a:p>
          <a:p>
            <a:r>
              <a:rPr lang="en-US" sz="2400">
                <a:solidFill>
                  <a:schemeClr val="tx2"/>
                </a:solidFill>
                <a:cs typeface="Calibri"/>
              </a:rPr>
              <a:t>asks a question and tells the groups to put their heads together to discuss it.  The teacher calls a number and selects a group.  The student with that number in that group answers.  The teacher asks the students of the same number from the other groups if they agree with the response or asks them to elaborate on the response.</a:t>
            </a:r>
          </a:p>
          <a:p>
            <a:endParaRPr lang="en-US" sz="2400" i="1">
              <a:solidFill>
                <a:schemeClr val="tx2"/>
              </a:solidFill>
              <a:cs typeface="Calibri"/>
            </a:endParaRPr>
          </a:p>
        </p:txBody>
      </p:sp>
      <p:grpSp>
        <p:nvGrpSpPr>
          <p:cNvPr id="2" name="Group 12"/>
          <p:cNvGrpSpPr>
            <a:grpSpLocks/>
          </p:cNvGrpSpPr>
          <p:nvPr/>
        </p:nvGrpSpPr>
        <p:grpSpPr bwMode="auto">
          <a:xfrm>
            <a:off x="6134100" y="1625600"/>
            <a:ext cx="2476500" cy="2082800"/>
            <a:chOff x="6134100" y="1371600"/>
            <a:chExt cx="2476500" cy="2082800"/>
          </a:xfrm>
        </p:grpSpPr>
        <p:pic>
          <p:nvPicPr>
            <p:cNvPr id="182277" name="Picture 15" descr="coop learning images.jpg"/>
            <p:cNvPicPr>
              <a:picLocks noChangeAspect="1"/>
            </p:cNvPicPr>
            <p:nvPr/>
          </p:nvPicPr>
          <p:blipFill>
            <a:blip r:embed="rId3"/>
            <a:srcRect/>
            <a:stretch>
              <a:fillRect/>
            </a:stretch>
          </p:blipFill>
          <p:spPr bwMode="auto">
            <a:xfrm>
              <a:off x="6134100" y="1371600"/>
              <a:ext cx="2476500" cy="2082800"/>
            </a:xfrm>
            <a:prstGeom prst="rect">
              <a:avLst/>
            </a:prstGeom>
            <a:noFill/>
            <a:ln w="9525">
              <a:noFill/>
              <a:miter lim="800000"/>
              <a:headEnd/>
              <a:tailEnd/>
            </a:ln>
          </p:spPr>
        </p:pic>
        <p:pic>
          <p:nvPicPr>
            <p:cNvPr id="182278" name="Picture 16" descr="answer-girl2-color.gif"/>
            <p:cNvPicPr>
              <a:picLocks noChangeAspect="1"/>
            </p:cNvPicPr>
            <p:nvPr/>
          </p:nvPicPr>
          <p:blipFill>
            <a:blip r:embed="rId4"/>
            <a:srcRect/>
            <a:stretch>
              <a:fillRect/>
            </a:stretch>
          </p:blipFill>
          <p:spPr bwMode="auto">
            <a:xfrm>
              <a:off x="6172200" y="2667000"/>
              <a:ext cx="381000" cy="457200"/>
            </a:xfrm>
            <a:prstGeom prst="rect">
              <a:avLst/>
            </a:prstGeom>
            <a:noFill/>
            <a:ln w="9525">
              <a:noFill/>
              <a:miter lim="800000"/>
              <a:headEnd/>
              <a:tailEnd/>
            </a:ln>
          </p:spPr>
        </p:pic>
        <p:pic>
          <p:nvPicPr>
            <p:cNvPr id="182279" name="Picture 8" descr="answer-boy-color.gif"/>
            <p:cNvPicPr>
              <a:picLocks noChangeAspect="1"/>
            </p:cNvPicPr>
            <p:nvPr/>
          </p:nvPicPr>
          <p:blipFill>
            <a:blip r:embed="rId5"/>
            <a:srcRect/>
            <a:stretch>
              <a:fillRect/>
            </a:stretch>
          </p:blipFill>
          <p:spPr bwMode="auto">
            <a:xfrm>
              <a:off x="6172200" y="1676400"/>
              <a:ext cx="381000" cy="457200"/>
            </a:xfrm>
            <a:prstGeom prst="rect">
              <a:avLst/>
            </a:prstGeom>
            <a:noFill/>
            <a:ln w="9525">
              <a:noFill/>
              <a:miter lim="800000"/>
              <a:headEnd/>
              <a:tailEnd/>
            </a:ln>
          </p:spPr>
        </p:pic>
        <p:pic>
          <p:nvPicPr>
            <p:cNvPr id="182280" name="Picture 10" descr="answer-girl2-color.gif"/>
            <p:cNvPicPr>
              <a:picLocks noChangeAspect="1"/>
            </p:cNvPicPr>
            <p:nvPr/>
          </p:nvPicPr>
          <p:blipFill>
            <a:blip r:embed="rId4"/>
            <a:srcRect/>
            <a:stretch>
              <a:fillRect/>
            </a:stretch>
          </p:blipFill>
          <p:spPr bwMode="auto">
            <a:xfrm>
              <a:off x="8229600" y="1676400"/>
              <a:ext cx="381000" cy="457200"/>
            </a:xfrm>
            <a:prstGeom prst="rect">
              <a:avLst/>
            </a:prstGeom>
            <a:noFill/>
            <a:ln w="9525">
              <a:noFill/>
              <a:miter lim="800000"/>
              <a:headEnd/>
              <a:tailEnd/>
            </a:ln>
          </p:spPr>
        </p:pic>
        <p:pic>
          <p:nvPicPr>
            <p:cNvPr id="182281" name="Picture 17" descr="answer-boy-color.gif"/>
            <p:cNvPicPr>
              <a:picLocks noChangeAspect="1"/>
            </p:cNvPicPr>
            <p:nvPr/>
          </p:nvPicPr>
          <p:blipFill>
            <a:blip r:embed="rId5"/>
            <a:srcRect/>
            <a:stretch>
              <a:fillRect/>
            </a:stretch>
          </p:blipFill>
          <p:spPr bwMode="auto">
            <a:xfrm>
              <a:off x="8229600" y="2667000"/>
              <a:ext cx="381000" cy="457200"/>
            </a:xfrm>
            <a:prstGeom prst="rect">
              <a:avLst/>
            </a:prstGeom>
            <a:noFill/>
            <a:ln w="9525">
              <a:noFill/>
              <a:miter lim="800000"/>
              <a:headEnd/>
              <a:tailEnd/>
            </a:ln>
          </p:spPr>
        </p:pic>
      </p:grpSp>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83</a:t>
            </a:fld>
            <a:endParaRPr lang="en-US"/>
          </a:p>
        </p:txBody>
      </p:sp>
      <p:sp>
        <p:nvSpPr>
          <p:cNvPr id="11" name="Footer Placeholder 10"/>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30403" name="Picture 3" descr="giant-building-blocks-1"/>
          <p:cNvPicPr>
            <a:picLocks noChangeAspect="1" noChangeArrowheads="1"/>
          </p:cNvPicPr>
          <p:nvPr/>
        </p:nvPicPr>
        <p:blipFill>
          <a:blip r:embed="rId3"/>
          <a:srcRect/>
          <a:stretch>
            <a:fillRect/>
          </a:stretch>
        </p:blipFill>
        <p:spPr bwMode="auto">
          <a:xfrm>
            <a:off x="533400" y="394537"/>
            <a:ext cx="2111375" cy="2689225"/>
          </a:xfrm>
          <a:prstGeom prst="rect">
            <a:avLst/>
          </a:prstGeom>
          <a:noFill/>
          <a:ln w="9525">
            <a:noFill/>
            <a:miter lim="800000"/>
            <a:headEnd/>
            <a:tailEnd/>
          </a:ln>
        </p:spPr>
      </p:pic>
      <p:sp>
        <p:nvSpPr>
          <p:cNvPr id="230404" name="Text Box 4"/>
          <p:cNvSpPr txBox="1">
            <a:spLocks noChangeArrowheads="1"/>
          </p:cNvSpPr>
          <p:nvPr/>
        </p:nvSpPr>
        <p:spPr bwMode="auto">
          <a:xfrm>
            <a:off x="6384925" y="5897563"/>
            <a:ext cx="1549400" cy="369887"/>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Ruth Culham</a:t>
            </a:r>
          </a:p>
        </p:txBody>
      </p:sp>
      <p:sp>
        <p:nvSpPr>
          <p:cNvPr id="230405" name="Text Box 5"/>
          <p:cNvSpPr txBox="1">
            <a:spLocks noChangeArrowheads="1"/>
          </p:cNvSpPr>
          <p:nvPr/>
        </p:nvSpPr>
        <p:spPr bwMode="auto">
          <a:xfrm>
            <a:off x="533400" y="3347078"/>
            <a:ext cx="8016875" cy="2227262"/>
          </a:xfrm>
          <a:prstGeom prst="rect">
            <a:avLst/>
          </a:prstGeom>
          <a:noFill/>
          <a:ln w="9525">
            <a:noFill/>
            <a:miter lim="800000"/>
            <a:headEnd/>
            <a:tailEnd/>
          </a:ln>
        </p:spPr>
        <p:txBody>
          <a:bodyPr>
            <a:prstTxWarp prst="textNoShape">
              <a:avLst/>
            </a:prstTxWarp>
            <a:spAutoFit/>
          </a:bodyPr>
          <a:lstStyle/>
          <a:p>
            <a:r>
              <a:rPr lang="en-US" sz="2800" i="1">
                <a:solidFill>
                  <a:schemeClr val="tx2"/>
                </a:solidFill>
              </a:rPr>
              <a:t>“Herding cats…..The art of getting those ideas together, heading them out on the trail with a great sendoff; creating sequence, transitions, and a fine sense of pacing along the way; and, at the end of the drive, rounding them up…..”</a:t>
            </a:r>
          </a:p>
        </p:txBody>
      </p:sp>
      <p:sp>
        <p:nvSpPr>
          <p:cNvPr id="10" name="Title 9"/>
          <p:cNvSpPr>
            <a:spLocks noGrp="1"/>
          </p:cNvSpPr>
          <p:nvPr>
            <p:ph type="title"/>
          </p:nvPr>
        </p:nvSpPr>
        <p:spPr/>
        <p:txBody>
          <a:bodyPr>
            <a:normAutofit/>
          </a:bodyPr>
          <a:lstStyle/>
          <a:p>
            <a:pPr algn="ctr"/>
            <a:r>
              <a:rPr lang="en-US" i="1">
                <a:solidFill>
                  <a:srgbClr val="406F8D"/>
                </a:solidFill>
              </a:rPr>
              <a:t>						Organization</a:t>
            </a:r>
            <a:endParaRPr lang="en-US"/>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84</a:t>
            </a:fld>
            <a:endParaRPr lang="en-US"/>
          </a:p>
        </p:txBody>
      </p:sp>
      <p:sp>
        <p:nvSpPr>
          <p:cNvPr id="7" name="Footer Placeholder 6"/>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43842" name="Rectangle 2"/>
          <p:cNvSpPr>
            <a:spLocks noGrp="1" noChangeArrowheads="1"/>
          </p:cNvSpPr>
          <p:nvPr>
            <p:ph type="title"/>
          </p:nvPr>
        </p:nvSpPr>
        <p:spPr/>
        <p:txBody>
          <a:bodyPr/>
          <a:lstStyle/>
          <a:p>
            <a:r>
              <a:rPr lang="en-US"/>
              <a:t>An unusual event…..</a:t>
            </a:r>
          </a:p>
        </p:txBody>
      </p:sp>
      <p:sp>
        <p:nvSpPr>
          <p:cNvPr id="232457" name="Footer Placeholder 9"/>
          <p:cNvSpPr>
            <a:spLocks noGrp="1"/>
          </p:cNvSpPr>
          <p:nvPr>
            <p:ph type="ftr" sz="quarter" idx="11"/>
          </p:nvPr>
        </p:nvSpPr>
        <p:spPr/>
        <p:txBody>
          <a:bodyPr/>
          <a:lstStyle/>
          <a:p>
            <a:r>
              <a:rPr lang="en-US"/>
              <a:t>Laura Terrill Fair Lawn - Pascack 2015</a:t>
            </a:r>
          </a:p>
        </p:txBody>
      </p:sp>
      <p:sp>
        <p:nvSpPr>
          <p:cNvPr id="232451" name="Text Box 4"/>
          <p:cNvSpPr txBox="1">
            <a:spLocks noChangeArrowheads="1"/>
          </p:cNvSpPr>
          <p:nvPr/>
        </p:nvSpPr>
        <p:spPr bwMode="auto">
          <a:xfrm>
            <a:off x="457200" y="1511010"/>
            <a:ext cx="7924800" cy="584200"/>
          </a:xfrm>
          <a:prstGeom prst="rect">
            <a:avLst/>
          </a:prstGeom>
          <a:noFill/>
          <a:ln w="9525">
            <a:noFill/>
            <a:miter lim="800000"/>
            <a:headEnd/>
            <a:tailEnd/>
          </a:ln>
        </p:spPr>
        <p:txBody>
          <a:bodyPr>
            <a:prstTxWarp prst="textNoShape">
              <a:avLst/>
            </a:prstTxWarp>
            <a:spAutoFit/>
          </a:bodyPr>
          <a:lstStyle/>
          <a:p>
            <a:r>
              <a:rPr lang="en-US" sz="3200">
                <a:solidFill>
                  <a:srgbClr val="000000"/>
                </a:solidFill>
                <a:ea typeface="Calibri" pitchFamily="-112" charset="0"/>
                <a:cs typeface="Calibri" pitchFamily="-112" charset="0"/>
              </a:rPr>
              <a:t>1. Write an interesting topic sentence.</a:t>
            </a:r>
          </a:p>
        </p:txBody>
      </p:sp>
      <p:sp>
        <p:nvSpPr>
          <p:cNvPr id="232452" name="Text Box 5"/>
          <p:cNvSpPr txBox="1">
            <a:spLocks noChangeArrowheads="1"/>
          </p:cNvSpPr>
          <p:nvPr/>
        </p:nvSpPr>
        <p:spPr bwMode="auto">
          <a:xfrm>
            <a:off x="457200" y="5410200"/>
            <a:ext cx="8382000" cy="584200"/>
          </a:xfrm>
          <a:prstGeom prst="rect">
            <a:avLst/>
          </a:prstGeom>
          <a:noFill/>
          <a:ln w="9525">
            <a:noFill/>
            <a:miter lim="800000"/>
            <a:headEnd/>
            <a:tailEnd/>
          </a:ln>
        </p:spPr>
        <p:txBody>
          <a:bodyPr>
            <a:prstTxWarp prst="textNoShape">
              <a:avLst/>
            </a:prstTxWarp>
            <a:spAutoFit/>
          </a:bodyPr>
          <a:lstStyle/>
          <a:p>
            <a:r>
              <a:rPr lang="en-US" sz="3200">
                <a:solidFill>
                  <a:srgbClr val="000000"/>
                </a:solidFill>
                <a:ea typeface="Calibri" pitchFamily="-112" charset="0"/>
                <a:cs typeface="Calibri" pitchFamily="-112" charset="0"/>
              </a:rPr>
              <a:t>2. Write a solid closing sentence. </a:t>
            </a:r>
          </a:p>
        </p:txBody>
      </p:sp>
      <p:sp>
        <p:nvSpPr>
          <p:cNvPr id="232453" name="Text Box 6"/>
          <p:cNvSpPr txBox="1">
            <a:spLocks noChangeArrowheads="1"/>
          </p:cNvSpPr>
          <p:nvPr/>
        </p:nvSpPr>
        <p:spPr bwMode="auto">
          <a:xfrm>
            <a:off x="5524500" y="29670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2</a:t>
            </a:r>
          </a:p>
        </p:txBody>
      </p:sp>
      <p:sp>
        <p:nvSpPr>
          <p:cNvPr id="232454" name="Text Box 7"/>
          <p:cNvSpPr txBox="1">
            <a:spLocks noChangeArrowheads="1"/>
          </p:cNvSpPr>
          <p:nvPr/>
        </p:nvSpPr>
        <p:spPr bwMode="auto">
          <a:xfrm>
            <a:off x="5524500" y="35766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3</a:t>
            </a:r>
          </a:p>
        </p:txBody>
      </p:sp>
      <p:sp>
        <p:nvSpPr>
          <p:cNvPr id="232455" name="Text Box 8"/>
          <p:cNvSpPr txBox="1">
            <a:spLocks noChangeArrowheads="1"/>
          </p:cNvSpPr>
          <p:nvPr/>
        </p:nvSpPr>
        <p:spPr bwMode="auto">
          <a:xfrm>
            <a:off x="5524500" y="41862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4</a:t>
            </a:r>
          </a:p>
        </p:txBody>
      </p:sp>
      <p:pic>
        <p:nvPicPr>
          <p:cNvPr id="232458" name="Picture 10" descr="IMG_3319.JPG"/>
          <p:cNvPicPr>
            <a:picLocks noChangeAspect="1"/>
          </p:cNvPicPr>
          <p:nvPr/>
        </p:nvPicPr>
        <p:blipFill>
          <a:blip r:embed="rId3"/>
          <a:srcRect/>
          <a:stretch>
            <a:fillRect/>
          </a:stretch>
        </p:blipFill>
        <p:spPr bwMode="auto">
          <a:xfrm>
            <a:off x="1066800" y="2286000"/>
            <a:ext cx="3779838" cy="2835275"/>
          </a:xfrm>
          <a:prstGeom prst="rect">
            <a:avLst/>
          </a:prstGeom>
          <a:noFill/>
          <a:ln w="9525">
            <a:noFill/>
            <a:miter lim="800000"/>
            <a:headEnd/>
            <a:tailEnd/>
          </a:ln>
        </p:spPr>
      </p:pic>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85</a:t>
            </a:fld>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381000" y="2408670"/>
            <a:ext cx="8534400" cy="1371600"/>
          </a:xfrm>
        </p:spPr>
        <p:txBody>
          <a:bodyPr>
            <a:noAutofit/>
          </a:bodyPr>
          <a:lstStyle/>
          <a:p>
            <a:pPr marL="0">
              <a:buFont typeface="Georgia" pitchFamily="-112" charset="0"/>
              <a:buNone/>
            </a:pPr>
            <a:r>
              <a:rPr lang="en-US" sz="2800" smtClean="0">
                <a:ea typeface="ＭＳ Ｐゴシック" pitchFamily="-112" charset="-128"/>
                <a:cs typeface="ＭＳ Ｐゴシック" pitchFamily="-112" charset="-128"/>
              </a:rPr>
              <a:t>It was a dark and stormy night when Zapata met El Chupacabra. </a:t>
            </a:r>
          </a:p>
          <a:p>
            <a:pPr marL="0">
              <a:buFont typeface="Georgia" pitchFamily="-112" charset="0"/>
              <a:buNone/>
            </a:pPr>
            <a:r>
              <a:rPr lang="en-US" sz="2800" smtClean="0">
                <a:solidFill>
                  <a:srgbClr val="FF0000"/>
                </a:solidFill>
                <a:ea typeface="ＭＳ Ｐゴシック" pitchFamily="-112" charset="-128"/>
                <a:cs typeface="ＭＳ Ｐゴシック" pitchFamily="-112" charset="-128"/>
              </a:rPr>
              <a:t>        	 —</a:t>
            </a:r>
          </a:p>
          <a:p>
            <a:pPr marL="0">
              <a:buFont typeface="Georgia" pitchFamily="-112" charset="0"/>
              <a:buNone/>
            </a:pPr>
            <a:r>
              <a:rPr lang="en-US" sz="2800" smtClean="0">
                <a:solidFill>
                  <a:srgbClr val="FF0000"/>
                </a:solidFill>
                <a:ea typeface="ＭＳ Ｐゴシック" pitchFamily="-112" charset="-128"/>
                <a:cs typeface="ＭＳ Ｐゴシック" pitchFamily="-112" charset="-128"/>
              </a:rPr>
              <a:t>         	 —</a:t>
            </a:r>
          </a:p>
          <a:p>
            <a:pPr marL="0">
              <a:buFont typeface="Georgia" pitchFamily="-112" charset="0"/>
              <a:buNone/>
            </a:pPr>
            <a:r>
              <a:rPr lang="en-US" sz="2800" smtClean="0">
                <a:solidFill>
                  <a:srgbClr val="FF0000"/>
                </a:solidFill>
                <a:ea typeface="ＭＳ Ｐゴシック" pitchFamily="-112" charset="-128"/>
                <a:cs typeface="ＭＳ Ｐゴシック" pitchFamily="-112" charset="-128"/>
              </a:rPr>
              <a:t>         	 —</a:t>
            </a:r>
          </a:p>
        </p:txBody>
      </p:sp>
      <p:sp>
        <p:nvSpPr>
          <p:cNvPr id="7" name="Content Placeholder 5"/>
          <p:cNvSpPr txBox="1">
            <a:spLocks/>
          </p:cNvSpPr>
          <p:nvPr/>
        </p:nvSpPr>
        <p:spPr bwMode="auto">
          <a:xfrm>
            <a:off x="457200" y="4876800"/>
            <a:ext cx="8458200" cy="1066800"/>
          </a:xfrm>
          <a:prstGeom prst="rect">
            <a:avLst/>
          </a:prstGeom>
          <a:noFill/>
          <a:ln w="9525">
            <a:noFill/>
            <a:miter lim="800000"/>
            <a:headEnd/>
            <a:tailEnd/>
          </a:ln>
        </p:spPr>
        <p:txBody>
          <a:bodyPr>
            <a:prstTxWarp prst="textNoShape">
              <a:avLst/>
            </a:prstTxWarp>
          </a:bodyPr>
          <a:lstStyle/>
          <a:p>
            <a:pPr indent="-255588">
              <a:spcBef>
                <a:spcPts val="300"/>
              </a:spcBef>
              <a:buClr>
                <a:srgbClr val="A04DA3"/>
              </a:buClr>
              <a:buFont typeface="Georgia" pitchFamily="-1" charset="0"/>
              <a:buNone/>
              <a:defRPr/>
            </a:pPr>
            <a:r>
              <a:rPr lang="en-US" sz="2800">
                <a:latin typeface="+mn-lt"/>
                <a:ea typeface="ＭＳ Ｐゴシック" charset="-128"/>
                <a:cs typeface="ＭＳ Ｐゴシック" charset="-128"/>
              </a:rPr>
              <a:t>Sadly Zapata learned too late that nightmares do come true. </a:t>
            </a:r>
          </a:p>
        </p:txBody>
      </p:sp>
      <p:pic>
        <p:nvPicPr>
          <p:cNvPr id="234501" name="Picture 7" descr="images.jpeg"/>
          <p:cNvPicPr>
            <a:picLocks noChangeAspect="1"/>
          </p:cNvPicPr>
          <p:nvPr/>
        </p:nvPicPr>
        <p:blipFill>
          <a:blip r:embed="rId2"/>
          <a:srcRect/>
          <a:stretch>
            <a:fillRect/>
          </a:stretch>
        </p:blipFill>
        <p:spPr bwMode="auto">
          <a:xfrm>
            <a:off x="608360" y="294302"/>
            <a:ext cx="2154238" cy="1755775"/>
          </a:xfrm>
          <a:prstGeom prst="rect">
            <a:avLst/>
          </a:prstGeom>
          <a:noFill/>
          <a:ln w="9525">
            <a:noFill/>
            <a:miter lim="800000"/>
            <a:headEnd/>
            <a:tailEnd/>
          </a:ln>
        </p:spPr>
      </p:pic>
      <p:sp>
        <p:nvSpPr>
          <p:cNvPr id="8" name="Footer Placeholder 7"/>
          <p:cNvSpPr>
            <a:spLocks noGrp="1"/>
          </p:cNvSpPr>
          <p:nvPr>
            <p:ph type="ftr" sz="quarter" idx="11"/>
          </p:nvPr>
        </p:nvSpPr>
        <p:spPr/>
        <p:txBody>
          <a:bodyPr/>
          <a:lstStyle/>
          <a:p>
            <a:r>
              <a:rPr lang="en-US"/>
              <a:t>Laura Terrill Fair Lawn - Pascack 2015</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86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a:t>
            </a:r>
            <a:r>
              <a:rPr lang="en-US" dirty="0" smtClean="0"/>
              <a:t>toward </a:t>
            </a:r>
            <a:r>
              <a:rPr lang="en-US" dirty="0"/>
              <a:t>Proficiency</a:t>
            </a:r>
          </a:p>
        </p:txBody>
      </p:sp>
      <p:sp>
        <p:nvSpPr>
          <p:cNvPr id="4" name="Footer Placeholder 3"/>
          <p:cNvSpPr>
            <a:spLocks noGrp="1"/>
          </p:cNvSpPr>
          <p:nvPr>
            <p:ph type="ftr" sz="quarter" idx="11"/>
          </p:nvPr>
        </p:nvSpPr>
        <p:spPr/>
        <p:txBody>
          <a:bodyPr/>
          <a:lstStyle/>
          <a:p>
            <a:r>
              <a:rPr lang="en-US" smtClean="0"/>
              <a:t>Laura Terrill Fair Lawn - Pascack 2015</a:t>
            </a:r>
            <a:endParaRPr lang="en-US" dirty="0"/>
          </a:p>
        </p:txBody>
      </p:sp>
      <p:sp>
        <p:nvSpPr>
          <p:cNvPr id="8" name="Right Arrow 7"/>
          <p:cNvSpPr>
            <a:spLocks/>
          </p:cNvSpPr>
          <p:nvPr/>
        </p:nvSpPr>
        <p:spPr>
          <a:xfrm>
            <a:off x="4066761" y="3927823"/>
            <a:ext cx="1287621" cy="39319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9</a:t>
            </a:fld>
            <a:endParaRPr lang="en-US"/>
          </a:p>
        </p:txBody>
      </p:sp>
      <p:pic>
        <p:nvPicPr>
          <p:cNvPr id="9" name="Picture 8" descr="images.jpeg"/>
          <p:cNvPicPr>
            <a:picLocks noChangeAspect="1"/>
          </p:cNvPicPr>
          <p:nvPr/>
        </p:nvPicPr>
        <p:blipFill>
          <a:blip r:embed="rId2"/>
          <a:stretch>
            <a:fillRect/>
          </a:stretch>
        </p:blipFill>
        <p:spPr>
          <a:xfrm>
            <a:off x="94795" y="2788553"/>
            <a:ext cx="3916631" cy="2596896"/>
          </a:xfrm>
          <a:prstGeom prst="rect">
            <a:avLst/>
          </a:prstGeom>
        </p:spPr>
      </p:pic>
      <p:pic>
        <p:nvPicPr>
          <p:cNvPr id="12" name="Picture 11" descr="28ParisMarche450.jpg"/>
          <p:cNvPicPr>
            <a:picLocks noChangeAspect="1"/>
          </p:cNvPicPr>
          <p:nvPr/>
        </p:nvPicPr>
        <p:blipFill>
          <a:blip r:embed="rId3"/>
          <a:stretch>
            <a:fillRect/>
          </a:stretch>
        </p:blipFill>
        <p:spPr>
          <a:xfrm>
            <a:off x="5421083" y="2788553"/>
            <a:ext cx="3729324" cy="2633472"/>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45771751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1.2"/>
</p:tagLst>
</file>

<file path=ppt/tags/tag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1.2"/>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10877</TotalTime>
  <Words>7165</Words>
  <Application>Microsoft Macintosh PowerPoint</Application>
  <PresentationFormat>On-screen Show (4:3)</PresentationFormat>
  <Paragraphs>999</Paragraphs>
  <Slides>86</Slides>
  <Notes>27</Notes>
  <HiddenSlides>0</HiddenSlides>
  <MMClips>0</MMClips>
  <ScaleCrop>false</ScaleCrop>
  <HeadingPairs>
    <vt:vector size="4" baseType="variant">
      <vt:variant>
        <vt:lpstr>Design Template</vt:lpstr>
      </vt:variant>
      <vt:variant>
        <vt:i4>1</vt:i4>
      </vt:variant>
      <vt:variant>
        <vt:lpstr>Slide Titles</vt:lpstr>
      </vt:variant>
      <vt:variant>
        <vt:i4>86</vt:i4>
      </vt:variant>
    </vt:vector>
  </HeadingPairs>
  <TitlesOfParts>
    <vt:vector size="87" baseType="lpstr">
      <vt:lpstr>Median</vt:lpstr>
      <vt:lpstr>What do you think?</vt:lpstr>
      <vt:lpstr>Workshop Goal:</vt:lpstr>
      <vt:lpstr>What are your goals for today?</vt:lpstr>
      <vt:lpstr>lterrillflp.wikispaces.com</vt:lpstr>
      <vt:lpstr>Slide 5</vt:lpstr>
      <vt:lpstr>Teaching is ……</vt:lpstr>
      <vt:lpstr>Learning is ……</vt:lpstr>
      <vt:lpstr>Individual Accountability</vt:lpstr>
      <vt:lpstr>Performance toward Proficiency</vt:lpstr>
      <vt:lpstr>Key Comparisons: Performance &amp; Proficiency</vt:lpstr>
      <vt:lpstr>Slide 11</vt:lpstr>
      <vt:lpstr>NCSSFL-ACTFL Global Can-Do Benchmarks  Interpersonal </vt:lpstr>
      <vt:lpstr>NCSSFL-ACTFL Global Benchmarks Presentational Writing </vt:lpstr>
      <vt:lpstr>Proficiency</vt:lpstr>
      <vt:lpstr>NJ CAP - Novice-mid Interpersonal Rubric</vt:lpstr>
      <vt:lpstr>Presentational “On Demand”</vt:lpstr>
      <vt:lpstr>Presentational “On Demand”</vt:lpstr>
      <vt:lpstr>Slide 18</vt:lpstr>
      <vt:lpstr>Mindset for Curriculum Design</vt:lpstr>
      <vt:lpstr>21st Century Learners</vt:lpstr>
      <vt:lpstr>Spiraling Themes</vt:lpstr>
      <vt:lpstr>Big Ideas =</vt:lpstr>
      <vt:lpstr> Essential Questions </vt:lpstr>
      <vt:lpstr>Essential Questions</vt:lpstr>
      <vt:lpstr>Slide 25</vt:lpstr>
      <vt:lpstr>Slide 26</vt:lpstr>
      <vt:lpstr>Global Challenges: Food and Hunger</vt:lpstr>
      <vt:lpstr>Global Challenges: Food and Hunger How do we eat well?  What is hunger?  </vt:lpstr>
      <vt:lpstr>Global Challenges: Food and Hunger</vt:lpstr>
      <vt:lpstr>ACTFL Integrated Performance Assessment</vt:lpstr>
      <vt:lpstr>Summative Performance Tasks</vt:lpstr>
      <vt:lpstr>Slide 32</vt:lpstr>
      <vt:lpstr>Slide 33</vt:lpstr>
      <vt:lpstr>Connections to 21st Century Skills</vt:lpstr>
      <vt:lpstr>Toolbox</vt:lpstr>
      <vt:lpstr>Top Ten Functions and Related Tasks</vt:lpstr>
      <vt:lpstr>Increasing levels of proficiency</vt:lpstr>
      <vt:lpstr>Slide 38</vt:lpstr>
      <vt:lpstr>Student Can-do’s</vt:lpstr>
      <vt:lpstr>Slide 40</vt:lpstr>
      <vt:lpstr>Slide 41</vt:lpstr>
      <vt:lpstr>Food and Hunger- Vocabulary</vt:lpstr>
      <vt:lpstr>How many units a year?</vt:lpstr>
      <vt:lpstr>Use of target language &amp; comprehensible input</vt:lpstr>
      <vt:lpstr>Global Challenges: Food and Hunger</vt:lpstr>
      <vt:lpstr>Importance of Authentic Texts</vt:lpstr>
      <vt:lpstr>Complex Thinking — Simple Language</vt:lpstr>
      <vt:lpstr>Selecting Authentic Text</vt:lpstr>
      <vt:lpstr>Tips for finding authentic text</vt:lpstr>
      <vt:lpstr>Key considerations for working with text</vt:lpstr>
      <vt:lpstr>Interpretive Mode</vt:lpstr>
      <vt:lpstr>Interpretive Communication….</vt:lpstr>
      <vt:lpstr>Common Core</vt:lpstr>
      <vt:lpstr>Common Core State Standards  for English Language Arts and Literacy </vt:lpstr>
      <vt:lpstr>Before Reading</vt:lpstr>
      <vt:lpstr>During Reading</vt:lpstr>
      <vt:lpstr>After Reading</vt:lpstr>
      <vt:lpstr>Provide Input: Cameroun: un jour dans la vie d'une réfugiée Centrafricaine </vt:lpstr>
      <vt:lpstr>Slide 59</vt:lpstr>
      <vt:lpstr>Elicit Performance/Provide Feedback</vt:lpstr>
      <vt:lpstr>Slide 61</vt:lpstr>
      <vt:lpstr>Slide 62</vt:lpstr>
      <vt:lpstr>wordle.net</vt:lpstr>
      <vt:lpstr>Magnet Summaries</vt:lpstr>
      <vt:lpstr>Slide 65</vt:lpstr>
      <vt:lpstr>Making Authentic Text Comprehensible</vt:lpstr>
      <vt:lpstr>Practice in target language; assess in English </vt:lpstr>
      <vt:lpstr>INTERPRETIVE TASK COMPREHENSION GUIDE</vt:lpstr>
      <vt:lpstr>Main Idea/Supporting Details</vt:lpstr>
      <vt:lpstr>Interpretive Mode</vt:lpstr>
      <vt:lpstr>Interpretive Mode</vt:lpstr>
      <vt:lpstr>Interpretive Mode Assessment</vt:lpstr>
      <vt:lpstr>Interpretive Domains and Common Core</vt:lpstr>
      <vt:lpstr>Student Can-do’s</vt:lpstr>
      <vt:lpstr> Presentational Mode</vt:lpstr>
      <vt:lpstr>Presentational Communication….</vt:lpstr>
      <vt:lpstr>Slide 77</vt:lpstr>
      <vt:lpstr>Common Core Writing Standards</vt:lpstr>
      <vt:lpstr>                              Sentence Fluency</vt:lpstr>
      <vt:lpstr>Write 5 sentences about summer…..</vt:lpstr>
      <vt:lpstr>Teach transitions</vt:lpstr>
      <vt:lpstr>Building Blocks</vt:lpstr>
      <vt:lpstr>Strategies for Cooperative Work</vt:lpstr>
      <vt:lpstr>      Organization</vt:lpstr>
      <vt:lpstr>An unusual event…..</vt:lpstr>
      <vt:lpstr>Slide 86</vt:lpstr>
    </vt:vector>
  </TitlesOfParts>
  <Company>Educational Consultant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 Terrill</cp:lastModifiedBy>
  <cp:revision>153</cp:revision>
  <cp:lastPrinted>2014-06-08T01:31:46Z</cp:lastPrinted>
  <dcterms:created xsi:type="dcterms:W3CDTF">2015-01-19T23:05:00Z</dcterms:created>
  <dcterms:modified xsi:type="dcterms:W3CDTF">2015-01-19T23:05:18Z</dcterms:modified>
</cp:coreProperties>
</file>